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handoutMasterIdLst>
    <p:handoutMasterId r:id="rId30"/>
  </p:handoutMasterIdLst>
  <p:sldIdLst>
    <p:sldId id="256" r:id="rId5"/>
    <p:sldId id="292" r:id="rId6"/>
    <p:sldId id="2147483556" r:id="rId7"/>
    <p:sldId id="316" r:id="rId8"/>
    <p:sldId id="312" r:id="rId9"/>
    <p:sldId id="309" r:id="rId10"/>
    <p:sldId id="294" r:id="rId11"/>
    <p:sldId id="303" r:id="rId12"/>
    <p:sldId id="293" r:id="rId13"/>
    <p:sldId id="298" r:id="rId14"/>
    <p:sldId id="280" r:id="rId15"/>
    <p:sldId id="299" r:id="rId16"/>
    <p:sldId id="2147483557" r:id="rId17"/>
    <p:sldId id="2147483560" r:id="rId18"/>
    <p:sldId id="2147483559" r:id="rId19"/>
    <p:sldId id="2147483561" r:id="rId20"/>
    <p:sldId id="2147483558" r:id="rId21"/>
    <p:sldId id="317" r:id="rId22"/>
    <p:sldId id="285" r:id="rId23"/>
    <p:sldId id="290" r:id="rId24"/>
    <p:sldId id="291" r:id="rId25"/>
    <p:sldId id="300" r:id="rId26"/>
    <p:sldId id="304" r:id="rId27"/>
    <p:sldId id="30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7309"/>
    <a:srgbClr val="008080"/>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84366" autoAdjust="0"/>
  </p:normalViewPr>
  <p:slideViewPr>
    <p:cSldViewPr snapToGrid="0" showGuides="1">
      <p:cViewPr varScale="1">
        <p:scale>
          <a:sx n="91" d="100"/>
          <a:sy n="91" d="100"/>
        </p:scale>
        <p:origin x="208" y="440"/>
      </p:cViewPr>
      <p:guideLst>
        <p:guide orient="horz" pos="2328"/>
        <p:guide pos="3864"/>
        <p:guide pos="7512"/>
        <p:guide pos="144"/>
        <p:guide orient="horz" pos="624"/>
        <p:guide orient="horz" pos="4056"/>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D7C655-F72D-6148-BBA5-CD3AA9F17E6F}" type="doc">
      <dgm:prSet loTypeId="urn:microsoft.com/office/officeart/2005/8/layout/chevron2" loCatId="" qsTypeId="urn:microsoft.com/office/officeart/2005/8/quickstyle/simple2" qsCatId="simple" csTypeId="urn:microsoft.com/office/officeart/2005/8/colors/accent3_2" csCatId="accent3" phldr="1"/>
      <dgm:spPr/>
      <dgm:t>
        <a:bodyPr/>
        <a:lstStyle/>
        <a:p>
          <a:endParaRPr lang="en-US"/>
        </a:p>
      </dgm:t>
    </dgm:pt>
    <dgm:pt modelId="{9F6DE10F-467D-CD4F-BC48-6B98CE856E4D}">
      <dgm:prSet phldrT="[Text]" custT="1"/>
      <dgm:spPr>
        <a:noFill/>
      </dgm:spPr>
      <dgm:t>
        <a:bodyPr/>
        <a:lstStyle/>
        <a:p>
          <a:r>
            <a:rPr lang="en-US" sz="3200" b="0" cap="none" spc="0" dirty="0">
              <a:ln w="0"/>
              <a:solidFill>
                <a:schemeClr val="tx1"/>
              </a:solidFill>
              <a:effectLst>
                <a:outerShdw blurRad="38100" dist="19050" dir="2700000" algn="tl" rotWithShape="0">
                  <a:schemeClr val="dk1">
                    <a:alpha val="40000"/>
                  </a:schemeClr>
                </a:outerShdw>
              </a:effectLst>
            </a:rPr>
            <a:t>Goal</a:t>
          </a:r>
        </a:p>
      </dgm:t>
    </dgm:pt>
    <dgm:pt modelId="{F4A0313C-9BBC-464A-9839-CD9323F9D24B}" type="parTrans" cxnId="{71CCE51E-F8E0-7249-A7B8-BF57783281F2}">
      <dgm:prSet/>
      <dgm:spPr/>
      <dgm:t>
        <a:bodyPr/>
        <a:lstStyle/>
        <a:p>
          <a:endParaRPr lang="en-US"/>
        </a:p>
      </dgm:t>
    </dgm:pt>
    <dgm:pt modelId="{6E766846-DD66-4C4D-892E-6AA006289DDB}" type="sibTrans" cxnId="{71CCE51E-F8E0-7249-A7B8-BF57783281F2}">
      <dgm:prSet/>
      <dgm:spPr/>
      <dgm:t>
        <a:bodyPr/>
        <a:lstStyle/>
        <a:p>
          <a:endParaRPr lang="en-US"/>
        </a:p>
      </dgm:t>
    </dgm:pt>
    <dgm:pt modelId="{36DEED3D-365D-324C-B87D-8AB16F2D694B}">
      <dgm:prSet phldrT="[Text]" custT="1"/>
      <dgm:spPr/>
      <dgm:t>
        <a:bodyPr/>
        <a:lstStyle/>
        <a:p>
          <a:pPr>
            <a:buFont typeface="Arial" panose="020B0604020202020204" pitchFamily="34" charset="0"/>
            <a:buChar char="•"/>
          </a:pPr>
          <a:r>
            <a:rPr lang="en-US" sz="1600" dirty="0"/>
            <a:t>To identify the correlations between BTC, ETH &amp; DOGE coin using 1 year old data </a:t>
          </a:r>
        </a:p>
      </dgm:t>
    </dgm:pt>
    <dgm:pt modelId="{0F5D52D3-62B6-8246-8D1D-A644CD84C270}" type="parTrans" cxnId="{A2E62D74-FDB7-2E41-8400-C2F6F5E813B6}">
      <dgm:prSet/>
      <dgm:spPr/>
      <dgm:t>
        <a:bodyPr/>
        <a:lstStyle/>
        <a:p>
          <a:endParaRPr lang="en-US"/>
        </a:p>
      </dgm:t>
    </dgm:pt>
    <dgm:pt modelId="{FE537105-BFA6-594D-A410-C0A34F35EA06}" type="sibTrans" cxnId="{A2E62D74-FDB7-2E41-8400-C2F6F5E813B6}">
      <dgm:prSet/>
      <dgm:spPr/>
      <dgm:t>
        <a:bodyPr/>
        <a:lstStyle/>
        <a:p>
          <a:endParaRPr lang="en-US"/>
        </a:p>
      </dgm:t>
    </dgm:pt>
    <dgm:pt modelId="{430DE176-40FA-3D4B-9A2E-A3BAD365F7EA}">
      <dgm:prSet phldrT="[Text]" custT="1"/>
      <dgm:spPr>
        <a:noFill/>
      </dgm:spPr>
      <dgm:t>
        <a:bodyPr/>
        <a:lstStyle/>
        <a:p>
          <a:r>
            <a:rPr lang="en-US" sz="2800" b="0" cap="none" spc="0" dirty="0">
              <a:ln w="0"/>
              <a:solidFill>
                <a:schemeClr val="tx1"/>
              </a:solidFill>
              <a:effectLst>
                <a:outerShdw blurRad="38100" dist="19050" dir="2700000" algn="tl" rotWithShape="0">
                  <a:schemeClr val="dk1">
                    <a:alpha val="40000"/>
                  </a:schemeClr>
                </a:outerShdw>
              </a:effectLst>
            </a:rPr>
            <a:t>Data Source</a:t>
          </a:r>
        </a:p>
      </dgm:t>
    </dgm:pt>
    <dgm:pt modelId="{07579781-DBD1-EA48-9E25-707D15411D4F}" type="parTrans" cxnId="{A520441C-4C16-B94F-A508-765DAC6BCC53}">
      <dgm:prSet/>
      <dgm:spPr/>
      <dgm:t>
        <a:bodyPr/>
        <a:lstStyle/>
        <a:p>
          <a:endParaRPr lang="en-US"/>
        </a:p>
      </dgm:t>
    </dgm:pt>
    <dgm:pt modelId="{458636A8-2CE1-F14E-B18F-2B253FF8F680}" type="sibTrans" cxnId="{A520441C-4C16-B94F-A508-765DAC6BCC53}">
      <dgm:prSet/>
      <dgm:spPr/>
      <dgm:t>
        <a:bodyPr/>
        <a:lstStyle/>
        <a:p>
          <a:endParaRPr lang="en-US"/>
        </a:p>
      </dgm:t>
    </dgm:pt>
    <dgm:pt modelId="{699250D1-D90F-A645-A2F9-12CEE688CF4A}">
      <dgm:prSet phldrT="[Text]" custT="1"/>
      <dgm:spPr/>
      <dgm:t>
        <a:bodyPr/>
        <a:lstStyle/>
        <a:p>
          <a:pPr>
            <a:buFont typeface="Arial" panose="020B0604020202020204" pitchFamily="34" charset="0"/>
            <a:buChar char="•"/>
          </a:pPr>
          <a:r>
            <a:rPr lang="en-US" sz="1600" dirty="0"/>
            <a:t>Coinbase</a:t>
          </a:r>
        </a:p>
      </dgm:t>
    </dgm:pt>
    <dgm:pt modelId="{837AC403-822F-5F40-83D6-4497A3BBAEC1}" type="parTrans" cxnId="{FD214CCA-9550-3548-A98E-53D91F94C567}">
      <dgm:prSet/>
      <dgm:spPr/>
      <dgm:t>
        <a:bodyPr/>
        <a:lstStyle/>
        <a:p>
          <a:endParaRPr lang="en-US"/>
        </a:p>
      </dgm:t>
    </dgm:pt>
    <dgm:pt modelId="{E795255E-52E5-4D45-A283-97AF285DE064}" type="sibTrans" cxnId="{FD214CCA-9550-3548-A98E-53D91F94C567}">
      <dgm:prSet/>
      <dgm:spPr/>
      <dgm:t>
        <a:bodyPr/>
        <a:lstStyle/>
        <a:p>
          <a:endParaRPr lang="en-US"/>
        </a:p>
      </dgm:t>
    </dgm:pt>
    <dgm:pt modelId="{95566AD7-C556-7845-AAF1-DC8E022E2107}">
      <dgm:prSet phldrT="[Text]" custT="1"/>
      <dgm:spPr>
        <a:noFill/>
      </dgm:spPr>
      <dgm:t>
        <a:bodyPr/>
        <a:lstStyle/>
        <a:p>
          <a:r>
            <a:rPr lang="en-US" sz="3200" b="0" cap="none" spc="0" dirty="0">
              <a:ln w="0"/>
              <a:solidFill>
                <a:schemeClr val="tx1"/>
              </a:solidFill>
              <a:effectLst>
                <a:outerShdw blurRad="38100" dist="19050" dir="2700000" algn="tl" rotWithShape="0">
                  <a:schemeClr val="dk1">
                    <a:alpha val="40000"/>
                  </a:schemeClr>
                </a:outerShdw>
              </a:effectLst>
            </a:rPr>
            <a:t>Roles</a:t>
          </a:r>
        </a:p>
      </dgm:t>
    </dgm:pt>
    <dgm:pt modelId="{9E092790-FDAE-4B40-9F98-B5173F7F309A}" type="parTrans" cxnId="{9378B611-BBDA-AF44-B2E4-F3649B33B26F}">
      <dgm:prSet/>
      <dgm:spPr/>
      <dgm:t>
        <a:bodyPr/>
        <a:lstStyle/>
        <a:p>
          <a:endParaRPr lang="en-US"/>
        </a:p>
      </dgm:t>
    </dgm:pt>
    <dgm:pt modelId="{0B553758-2AB5-CC4A-8FE9-59384B9BF673}" type="sibTrans" cxnId="{9378B611-BBDA-AF44-B2E4-F3649B33B26F}">
      <dgm:prSet/>
      <dgm:spPr/>
      <dgm:t>
        <a:bodyPr/>
        <a:lstStyle/>
        <a:p>
          <a:endParaRPr lang="en-US"/>
        </a:p>
      </dgm:t>
    </dgm:pt>
    <dgm:pt modelId="{D8F6C274-53EC-EF42-8A6D-850A476C1B4D}">
      <dgm:prSet phldrT="[Text]" custT="1"/>
      <dgm:spPr/>
      <dgm:t>
        <a:bodyPr/>
        <a:lstStyle/>
        <a:p>
          <a:pPr>
            <a:buFont typeface="Arial" panose="020B0604020202020204" pitchFamily="34" charset="0"/>
            <a:buChar char="•"/>
          </a:pPr>
          <a:r>
            <a:rPr lang="en-US" sz="1600" dirty="0"/>
            <a:t>Sravya: GIT Repository Maintenance, Data gathering(API) &amp; Clean up, MAPE</a:t>
          </a:r>
        </a:p>
      </dgm:t>
    </dgm:pt>
    <dgm:pt modelId="{DF5BF556-D334-984B-80D3-71CF6A7F2328}" type="parTrans" cxnId="{05EB09B8-2BDE-1B4E-A2E1-B8CC00FB08B5}">
      <dgm:prSet/>
      <dgm:spPr/>
      <dgm:t>
        <a:bodyPr/>
        <a:lstStyle/>
        <a:p>
          <a:endParaRPr lang="en-US"/>
        </a:p>
      </dgm:t>
    </dgm:pt>
    <dgm:pt modelId="{2F53CBD7-5DD4-8D4A-A14B-D696DB078D63}" type="sibTrans" cxnId="{05EB09B8-2BDE-1B4E-A2E1-B8CC00FB08B5}">
      <dgm:prSet/>
      <dgm:spPr/>
      <dgm:t>
        <a:bodyPr/>
        <a:lstStyle/>
        <a:p>
          <a:endParaRPr lang="en-US"/>
        </a:p>
      </dgm:t>
    </dgm:pt>
    <dgm:pt modelId="{148D316A-D9FE-C74E-A546-703851C414C4}">
      <dgm:prSet custT="1"/>
      <dgm:spPr/>
      <dgm:t>
        <a:bodyPr/>
        <a:lstStyle/>
        <a:p>
          <a:r>
            <a:rPr lang="en-US" sz="1600" dirty="0"/>
            <a:t>Forecast the coin prices for 72 </a:t>
          </a:r>
          <a:r>
            <a:rPr lang="en-US" sz="1600" dirty="0" err="1"/>
            <a:t>hrs</a:t>
          </a:r>
          <a:r>
            <a:rPr lang="en-US" sz="1600" dirty="0"/>
            <a:t> using Prophet model and compare with actual market price</a:t>
          </a:r>
        </a:p>
      </dgm:t>
    </dgm:pt>
    <dgm:pt modelId="{B33485B6-D38A-044E-B663-12AC40A5D2F7}" type="parTrans" cxnId="{481952A5-BA6E-2E48-B28C-001413670A32}">
      <dgm:prSet/>
      <dgm:spPr/>
      <dgm:t>
        <a:bodyPr/>
        <a:lstStyle/>
        <a:p>
          <a:endParaRPr lang="en-US"/>
        </a:p>
      </dgm:t>
    </dgm:pt>
    <dgm:pt modelId="{B28DF9B9-8DEE-234D-8660-05169C3E646D}" type="sibTrans" cxnId="{481952A5-BA6E-2E48-B28C-001413670A32}">
      <dgm:prSet/>
      <dgm:spPr/>
      <dgm:t>
        <a:bodyPr/>
        <a:lstStyle/>
        <a:p>
          <a:endParaRPr lang="en-US"/>
        </a:p>
      </dgm:t>
    </dgm:pt>
    <dgm:pt modelId="{D1EC3AEB-0174-0846-9121-0ABF1ABC8EAE}">
      <dgm:prSet custT="1"/>
      <dgm:spPr/>
      <dgm:t>
        <a:bodyPr/>
        <a:lstStyle/>
        <a:p>
          <a:r>
            <a:rPr lang="en-US" sz="1600" dirty="0"/>
            <a:t>Calculate the MAPE (Mean Absolute Percentage Error) for Prophet model</a:t>
          </a:r>
        </a:p>
      </dgm:t>
    </dgm:pt>
    <dgm:pt modelId="{C71098F8-767B-404A-ADCA-A34C7FB4D92D}" type="parTrans" cxnId="{4EFAE82A-037C-7E44-AEFB-E0E1BDC9395B}">
      <dgm:prSet/>
      <dgm:spPr/>
      <dgm:t>
        <a:bodyPr/>
        <a:lstStyle/>
        <a:p>
          <a:endParaRPr lang="en-US"/>
        </a:p>
      </dgm:t>
    </dgm:pt>
    <dgm:pt modelId="{34134AAF-B954-5A47-B41E-410353637AB1}" type="sibTrans" cxnId="{4EFAE82A-037C-7E44-AEFB-E0E1BDC9395B}">
      <dgm:prSet/>
      <dgm:spPr/>
      <dgm:t>
        <a:bodyPr/>
        <a:lstStyle/>
        <a:p>
          <a:endParaRPr lang="en-US"/>
        </a:p>
      </dgm:t>
    </dgm:pt>
    <dgm:pt modelId="{4A7041FE-7EDA-D340-9006-DACFB14B4005}">
      <dgm:prSet custT="1"/>
      <dgm:spPr/>
      <dgm:t>
        <a:bodyPr/>
        <a:lstStyle/>
        <a:p>
          <a:r>
            <a:rPr lang="en-US" sz="1600" dirty="0"/>
            <a:t>Token Metrics/success</a:t>
          </a:r>
        </a:p>
      </dgm:t>
    </dgm:pt>
    <dgm:pt modelId="{99042D12-19AA-FA41-8D4B-6C4A42874F7F}" type="parTrans" cxnId="{F8CC35D4-DC36-6049-B7B1-244C006210F9}">
      <dgm:prSet/>
      <dgm:spPr/>
      <dgm:t>
        <a:bodyPr/>
        <a:lstStyle/>
        <a:p>
          <a:endParaRPr lang="en-US"/>
        </a:p>
      </dgm:t>
    </dgm:pt>
    <dgm:pt modelId="{B0E1B139-3320-604B-98B3-A6DEA9CAFF74}" type="sibTrans" cxnId="{F8CC35D4-DC36-6049-B7B1-244C006210F9}">
      <dgm:prSet/>
      <dgm:spPr/>
      <dgm:t>
        <a:bodyPr/>
        <a:lstStyle/>
        <a:p>
          <a:endParaRPr lang="en-US"/>
        </a:p>
      </dgm:t>
    </dgm:pt>
    <dgm:pt modelId="{67D3D094-92A5-8A42-A07F-F32B94935DF2}">
      <dgm:prSet custT="1"/>
      <dgm:spPr/>
      <dgm:t>
        <a:bodyPr/>
        <a:lstStyle/>
        <a:p>
          <a:r>
            <a:rPr lang="en-US" sz="1600" dirty="0"/>
            <a:t>Yahoo Finance</a:t>
          </a:r>
        </a:p>
      </dgm:t>
    </dgm:pt>
    <dgm:pt modelId="{D716E285-6467-8C47-B5A4-55590963DD49}" type="parTrans" cxnId="{E6CA62B5-1905-B942-96DF-A4955D2EDB0E}">
      <dgm:prSet/>
      <dgm:spPr/>
      <dgm:t>
        <a:bodyPr/>
        <a:lstStyle/>
        <a:p>
          <a:endParaRPr lang="en-US"/>
        </a:p>
      </dgm:t>
    </dgm:pt>
    <dgm:pt modelId="{824840D0-BBA5-4749-A92B-439B65AC5B14}" type="sibTrans" cxnId="{E6CA62B5-1905-B942-96DF-A4955D2EDB0E}">
      <dgm:prSet/>
      <dgm:spPr/>
      <dgm:t>
        <a:bodyPr/>
        <a:lstStyle/>
        <a:p>
          <a:endParaRPr lang="en-US"/>
        </a:p>
      </dgm:t>
    </dgm:pt>
    <dgm:pt modelId="{08A71597-4ED4-A641-A4F5-11B02FFED9C9}">
      <dgm:prSet custT="1"/>
      <dgm:spPr/>
      <dgm:t>
        <a:bodyPr/>
        <a:lstStyle/>
        <a:p>
          <a:r>
            <a:rPr lang="en-US" sz="1600" dirty="0"/>
            <a:t>Maggie: Data Analysis, Prophet predictions</a:t>
          </a:r>
        </a:p>
      </dgm:t>
    </dgm:pt>
    <dgm:pt modelId="{E6F1E063-CDF7-B24A-BADF-910B0DCDDB4F}" type="parTrans" cxnId="{B5C7FC4E-8AD4-CD44-B31F-8E5B3CBB8072}">
      <dgm:prSet/>
      <dgm:spPr/>
      <dgm:t>
        <a:bodyPr/>
        <a:lstStyle/>
        <a:p>
          <a:endParaRPr lang="en-US"/>
        </a:p>
      </dgm:t>
    </dgm:pt>
    <dgm:pt modelId="{5102021F-7C3E-FC46-B9CF-117568D71741}" type="sibTrans" cxnId="{B5C7FC4E-8AD4-CD44-B31F-8E5B3CBB8072}">
      <dgm:prSet/>
      <dgm:spPr/>
      <dgm:t>
        <a:bodyPr/>
        <a:lstStyle/>
        <a:p>
          <a:endParaRPr lang="en-US"/>
        </a:p>
      </dgm:t>
    </dgm:pt>
    <dgm:pt modelId="{D9626DFD-7EC5-104A-B0B3-2F796CBAFA1C}">
      <dgm:prSet custT="1"/>
      <dgm:spPr/>
      <dgm:t>
        <a:bodyPr/>
        <a:lstStyle/>
        <a:p>
          <a:r>
            <a:rPr lang="en-US" sz="1600" dirty="0"/>
            <a:t>Catina: Data Analysis, Presentation</a:t>
          </a:r>
        </a:p>
      </dgm:t>
    </dgm:pt>
    <dgm:pt modelId="{DE021103-8DCC-1A40-8C3F-5870C8E4EE3D}" type="parTrans" cxnId="{400DC0D0-0AAE-C94E-949A-902F06D4EBAF}">
      <dgm:prSet/>
      <dgm:spPr/>
      <dgm:t>
        <a:bodyPr/>
        <a:lstStyle/>
        <a:p>
          <a:endParaRPr lang="en-US"/>
        </a:p>
      </dgm:t>
    </dgm:pt>
    <dgm:pt modelId="{DC78777E-261D-BF42-B8FE-B33EFA228D5D}" type="sibTrans" cxnId="{400DC0D0-0AAE-C94E-949A-902F06D4EBAF}">
      <dgm:prSet/>
      <dgm:spPr/>
      <dgm:t>
        <a:bodyPr/>
        <a:lstStyle/>
        <a:p>
          <a:endParaRPr lang="en-US"/>
        </a:p>
      </dgm:t>
    </dgm:pt>
    <dgm:pt modelId="{0AB388C4-E896-3D49-B57B-6C55D8203118}">
      <dgm:prSet custT="1"/>
      <dgm:spPr/>
      <dgm:t>
        <a:bodyPr/>
        <a:lstStyle/>
        <a:p>
          <a:r>
            <a:rPr lang="en-US" sz="1600" dirty="0"/>
            <a:t>Kevin: Ideation</a:t>
          </a:r>
        </a:p>
      </dgm:t>
    </dgm:pt>
    <dgm:pt modelId="{55DBE29C-7A1C-AB40-913E-D5FD6C1360D6}" type="parTrans" cxnId="{11D7E06C-E11A-784C-8F8F-2BB1B91CD156}">
      <dgm:prSet/>
      <dgm:spPr/>
      <dgm:t>
        <a:bodyPr/>
        <a:lstStyle/>
        <a:p>
          <a:endParaRPr lang="en-US"/>
        </a:p>
      </dgm:t>
    </dgm:pt>
    <dgm:pt modelId="{CE6DF31F-5299-314A-9239-A086432697D3}" type="sibTrans" cxnId="{11D7E06C-E11A-784C-8F8F-2BB1B91CD156}">
      <dgm:prSet/>
      <dgm:spPr/>
      <dgm:t>
        <a:bodyPr/>
        <a:lstStyle/>
        <a:p>
          <a:endParaRPr lang="en-US"/>
        </a:p>
      </dgm:t>
    </dgm:pt>
    <dgm:pt modelId="{CE999080-81E5-4A41-A9C1-3F6783E328E7}" type="pres">
      <dgm:prSet presAssocID="{D8D7C655-F72D-6148-BBA5-CD3AA9F17E6F}" presName="linearFlow" presStyleCnt="0">
        <dgm:presLayoutVars>
          <dgm:dir/>
          <dgm:animLvl val="lvl"/>
          <dgm:resizeHandles val="exact"/>
        </dgm:presLayoutVars>
      </dgm:prSet>
      <dgm:spPr/>
    </dgm:pt>
    <dgm:pt modelId="{96F47090-7252-DA47-AABE-E46E9BFDE306}" type="pres">
      <dgm:prSet presAssocID="{9F6DE10F-467D-CD4F-BC48-6B98CE856E4D}" presName="composite" presStyleCnt="0"/>
      <dgm:spPr/>
    </dgm:pt>
    <dgm:pt modelId="{7E0F2EC0-98F4-0643-962D-027381CE3C97}" type="pres">
      <dgm:prSet presAssocID="{9F6DE10F-467D-CD4F-BC48-6B98CE856E4D}" presName="parentText" presStyleLbl="alignNode1" presStyleIdx="0" presStyleCnt="3">
        <dgm:presLayoutVars>
          <dgm:chMax val="1"/>
          <dgm:bulletEnabled val="1"/>
        </dgm:presLayoutVars>
      </dgm:prSet>
      <dgm:spPr/>
    </dgm:pt>
    <dgm:pt modelId="{4003A79C-4A3E-BD4D-97A6-9FA3C7736BCA}" type="pres">
      <dgm:prSet presAssocID="{9F6DE10F-467D-CD4F-BC48-6B98CE856E4D}" presName="descendantText" presStyleLbl="alignAcc1" presStyleIdx="0" presStyleCnt="3">
        <dgm:presLayoutVars>
          <dgm:bulletEnabled val="1"/>
        </dgm:presLayoutVars>
      </dgm:prSet>
      <dgm:spPr/>
    </dgm:pt>
    <dgm:pt modelId="{65B12D49-BAB0-A34E-B217-D676E3B10A4A}" type="pres">
      <dgm:prSet presAssocID="{6E766846-DD66-4C4D-892E-6AA006289DDB}" presName="sp" presStyleCnt="0"/>
      <dgm:spPr/>
    </dgm:pt>
    <dgm:pt modelId="{532CAD80-9370-5840-B6F3-10B407AC3638}" type="pres">
      <dgm:prSet presAssocID="{430DE176-40FA-3D4B-9A2E-A3BAD365F7EA}" presName="composite" presStyleCnt="0"/>
      <dgm:spPr/>
    </dgm:pt>
    <dgm:pt modelId="{5CF32058-C2D1-E948-8C9C-FA1E475C0476}" type="pres">
      <dgm:prSet presAssocID="{430DE176-40FA-3D4B-9A2E-A3BAD365F7EA}" presName="parentText" presStyleLbl="alignNode1" presStyleIdx="1" presStyleCnt="3">
        <dgm:presLayoutVars>
          <dgm:chMax val="1"/>
          <dgm:bulletEnabled val="1"/>
        </dgm:presLayoutVars>
      </dgm:prSet>
      <dgm:spPr/>
    </dgm:pt>
    <dgm:pt modelId="{654126E1-7700-4D44-8F18-49C529EFA2CF}" type="pres">
      <dgm:prSet presAssocID="{430DE176-40FA-3D4B-9A2E-A3BAD365F7EA}" presName="descendantText" presStyleLbl="alignAcc1" presStyleIdx="1" presStyleCnt="3">
        <dgm:presLayoutVars>
          <dgm:bulletEnabled val="1"/>
        </dgm:presLayoutVars>
      </dgm:prSet>
      <dgm:spPr/>
    </dgm:pt>
    <dgm:pt modelId="{845B031D-4173-514F-9BA3-2A2A1CE46C6D}" type="pres">
      <dgm:prSet presAssocID="{458636A8-2CE1-F14E-B18F-2B253FF8F680}" presName="sp" presStyleCnt="0"/>
      <dgm:spPr/>
    </dgm:pt>
    <dgm:pt modelId="{37519259-1BAA-9043-A79E-5F3B9E15311E}" type="pres">
      <dgm:prSet presAssocID="{95566AD7-C556-7845-AAF1-DC8E022E2107}" presName="composite" presStyleCnt="0"/>
      <dgm:spPr/>
    </dgm:pt>
    <dgm:pt modelId="{35E2A5E2-6099-F947-B8EC-46ACA1949ED8}" type="pres">
      <dgm:prSet presAssocID="{95566AD7-C556-7845-AAF1-DC8E022E2107}" presName="parentText" presStyleLbl="alignNode1" presStyleIdx="2" presStyleCnt="3">
        <dgm:presLayoutVars>
          <dgm:chMax val="1"/>
          <dgm:bulletEnabled val="1"/>
        </dgm:presLayoutVars>
      </dgm:prSet>
      <dgm:spPr/>
    </dgm:pt>
    <dgm:pt modelId="{92B331EA-D6DA-C24A-88AB-B008A1916C49}" type="pres">
      <dgm:prSet presAssocID="{95566AD7-C556-7845-AAF1-DC8E022E2107}" presName="descendantText" presStyleLbl="alignAcc1" presStyleIdx="2" presStyleCnt="3">
        <dgm:presLayoutVars>
          <dgm:bulletEnabled val="1"/>
        </dgm:presLayoutVars>
      </dgm:prSet>
      <dgm:spPr/>
    </dgm:pt>
  </dgm:ptLst>
  <dgm:cxnLst>
    <dgm:cxn modelId="{CD0EAD05-C8C4-9C4D-BD06-A8AAEB863589}" type="presOf" srcId="{430DE176-40FA-3D4B-9A2E-A3BAD365F7EA}" destId="{5CF32058-C2D1-E948-8C9C-FA1E475C0476}" srcOrd="0" destOrd="0" presId="urn:microsoft.com/office/officeart/2005/8/layout/chevron2"/>
    <dgm:cxn modelId="{9378B611-BBDA-AF44-B2E4-F3649B33B26F}" srcId="{D8D7C655-F72D-6148-BBA5-CD3AA9F17E6F}" destId="{95566AD7-C556-7845-AAF1-DC8E022E2107}" srcOrd="2" destOrd="0" parTransId="{9E092790-FDAE-4B40-9F98-B5173F7F309A}" sibTransId="{0B553758-2AB5-CC4A-8FE9-59384B9BF673}"/>
    <dgm:cxn modelId="{A520441C-4C16-B94F-A508-765DAC6BCC53}" srcId="{D8D7C655-F72D-6148-BBA5-CD3AA9F17E6F}" destId="{430DE176-40FA-3D4B-9A2E-A3BAD365F7EA}" srcOrd="1" destOrd="0" parTransId="{07579781-DBD1-EA48-9E25-707D15411D4F}" sibTransId="{458636A8-2CE1-F14E-B18F-2B253FF8F680}"/>
    <dgm:cxn modelId="{71CCE51E-F8E0-7249-A7B8-BF57783281F2}" srcId="{D8D7C655-F72D-6148-BBA5-CD3AA9F17E6F}" destId="{9F6DE10F-467D-CD4F-BC48-6B98CE856E4D}" srcOrd="0" destOrd="0" parTransId="{F4A0313C-9BBC-464A-9839-CD9323F9D24B}" sibTransId="{6E766846-DD66-4C4D-892E-6AA006289DDB}"/>
    <dgm:cxn modelId="{4EFAE82A-037C-7E44-AEFB-E0E1BDC9395B}" srcId="{9F6DE10F-467D-CD4F-BC48-6B98CE856E4D}" destId="{D1EC3AEB-0174-0846-9121-0ABF1ABC8EAE}" srcOrd="2" destOrd="0" parTransId="{C71098F8-767B-404A-ADCA-A34C7FB4D92D}" sibTransId="{34134AAF-B954-5A47-B41E-410353637AB1}"/>
    <dgm:cxn modelId="{F4B80B2C-712A-6943-82CD-737137AEDA0A}" type="presOf" srcId="{08A71597-4ED4-A641-A4F5-11B02FFED9C9}" destId="{92B331EA-D6DA-C24A-88AB-B008A1916C49}" srcOrd="0" destOrd="1" presId="urn:microsoft.com/office/officeart/2005/8/layout/chevron2"/>
    <dgm:cxn modelId="{B5C7FC4E-8AD4-CD44-B31F-8E5B3CBB8072}" srcId="{95566AD7-C556-7845-AAF1-DC8E022E2107}" destId="{08A71597-4ED4-A641-A4F5-11B02FFED9C9}" srcOrd="1" destOrd="0" parTransId="{E6F1E063-CDF7-B24A-BADF-910B0DCDDB4F}" sibTransId="{5102021F-7C3E-FC46-B9CF-117568D71741}"/>
    <dgm:cxn modelId="{81FB8A56-7DA5-4E42-8B1C-CF20C307B4B1}" type="presOf" srcId="{4A7041FE-7EDA-D340-9006-DACFB14B4005}" destId="{654126E1-7700-4D44-8F18-49C529EFA2CF}" srcOrd="0" destOrd="1" presId="urn:microsoft.com/office/officeart/2005/8/layout/chevron2"/>
    <dgm:cxn modelId="{11D7E06C-E11A-784C-8F8F-2BB1B91CD156}" srcId="{95566AD7-C556-7845-AAF1-DC8E022E2107}" destId="{0AB388C4-E896-3D49-B57B-6C55D8203118}" srcOrd="3" destOrd="0" parTransId="{55DBE29C-7A1C-AB40-913E-D5FD6C1360D6}" sibTransId="{CE6DF31F-5299-314A-9239-A086432697D3}"/>
    <dgm:cxn modelId="{A2E62D74-FDB7-2E41-8400-C2F6F5E813B6}" srcId="{9F6DE10F-467D-CD4F-BC48-6B98CE856E4D}" destId="{36DEED3D-365D-324C-B87D-8AB16F2D694B}" srcOrd="0" destOrd="0" parTransId="{0F5D52D3-62B6-8246-8D1D-A644CD84C270}" sibTransId="{FE537105-BFA6-594D-A410-C0A34F35EA06}"/>
    <dgm:cxn modelId="{B003837D-7AA0-A94E-A369-A9095DCBC8C2}" type="presOf" srcId="{D8D7C655-F72D-6148-BBA5-CD3AA9F17E6F}" destId="{CE999080-81E5-4A41-A9C1-3F6783E328E7}" srcOrd="0" destOrd="0" presId="urn:microsoft.com/office/officeart/2005/8/layout/chevron2"/>
    <dgm:cxn modelId="{BAEF1891-0257-A447-9988-27235BF5A529}" type="presOf" srcId="{95566AD7-C556-7845-AAF1-DC8E022E2107}" destId="{35E2A5E2-6099-F947-B8EC-46ACA1949ED8}" srcOrd="0" destOrd="0" presId="urn:microsoft.com/office/officeart/2005/8/layout/chevron2"/>
    <dgm:cxn modelId="{17DE63A2-13C1-BC46-9BDF-61E52C485842}" type="presOf" srcId="{D9626DFD-7EC5-104A-B0B3-2F796CBAFA1C}" destId="{92B331EA-D6DA-C24A-88AB-B008A1916C49}" srcOrd="0" destOrd="2" presId="urn:microsoft.com/office/officeart/2005/8/layout/chevron2"/>
    <dgm:cxn modelId="{481952A5-BA6E-2E48-B28C-001413670A32}" srcId="{9F6DE10F-467D-CD4F-BC48-6B98CE856E4D}" destId="{148D316A-D9FE-C74E-A546-703851C414C4}" srcOrd="1" destOrd="0" parTransId="{B33485B6-D38A-044E-B663-12AC40A5D2F7}" sibTransId="{B28DF9B9-8DEE-234D-8660-05169C3E646D}"/>
    <dgm:cxn modelId="{09E80AA7-4D74-EB43-AFFD-3A78E11DFB3A}" type="presOf" srcId="{D8F6C274-53EC-EF42-8A6D-850A476C1B4D}" destId="{92B331EA-D6DA-C24A-88AB-B008A1916C49}" srcOrd="0" destOrd="0" presId="urn:microsoft.com/office/officeart/2005/8/layout/chevron2"/>
    <dgm:cxn modelId="{687A48B3-3B77-9D4C-A4D8-3400E4EABB1F}" type="presOf" srcId="{D1EC3AEB-0174-0846-9121-0ABF1ABC8EAE}" destId="{4003A79C-4A3E-BD4D-97A6-9FA3C7736BCA}" srcOrd="0" destOrd="2" presId="urn:microsoft.com/office/officeart/2005/8/layout/chevron2"/>
    <dgm:cxn modelId="{51252CB4-0C42-D249-B3AB-01AB88505818}" type="presOf" srcId="{9F6DE10F-467D-CD4F-BC48-6B98CE856E4D}" destId="{7E0F2EC0-98F4-0643-962D-027381CE3C97}" srcOrd="0" destOrd="0" presId="urn:microsoft.com/office/officeart/2005/8/layout/chevron2"/>
    <dgm:cxn modelId="{E6CA62B5-1905-B942-96DF-A4955D2EDB0E}" srcId="{430DE176-40FA-3D4B-9A2E-A3BAD365F7EA}" destId="{67D3D094-92A5-8A42-A07F-F32B94935DF2}" srcOrd="2" destOrd="0" parTransId="{D716E285-6467-8C47-B5A4-55590963DD49}" sibTransId="{824840D0-BBA5-4749-A92B-439B65AC5B14}"/>
    <dgm:cxn modelId="{05EB09B8-2BDE-1B4E-A2E1-B8CC00FB08B5}" srcId="{95566AD7-C556-7845-AAF1-DC8E022E2107}" destId="{D8F6C274-53EC-EF42-8A6D-850A476C1B4D}" srcOrd="0" destOrd="0" parTransId="{DF5BF556-D334-984B-80D3-71CF6A7F2328}" sibTransId="{2F53CBD7-5DD4-8D4A-A14B-D696DB078D63}"/>
    <dgm:cxn modelId="{DED4D4C1-4587-4144-8AFF-CA3E846963D8}" type="presOf" srcId="{36DEED3D-365D-324C-B87D-8AB16F2D694B}" destId="{4003A79C-4A3E-BD4D-97A6-9FA3C7736BCA}" srcOrd="0" destOrd="0" presId="urn:microsoft.com/office/officeart/2005/8/layout/chevron2"/>
    <dgm:cxn modelId="{FD214CCA-9550-3548-A98E-53D91F94C567}" srcId="{430DE176-40FA-3D4B-9A2E-A3BAD365F7EA}" destId="{699250D1-D90F-A645-A2F9-12CEE688CF4A}" srcOrd="0" destOrd="0" parTransId="{837AC403-822F-5F40-83D6-4497A3BBAEC1}" sibTransId="{E795255E-52E5-4D45-A283-97AF285DE064}"/>
    <dgm:cxn modelId="{2CD3F7CB-203E-0B47-9B07-5FB6B990E0B0}" type="presOf" srcId="{148D316A-D9FE-C74E-A546-703851C414C4}" destId="{4003A79C-4A3E-BD4D-97A6-9FA3C7736BCA}" srcOrd="0" destOrd="1" presId="urn:microsoft.com/office/officeart/2005/8/layout/chevron2"/>
    <dgm:cxn modelId="{400DC0D0-0AAE-C94E-949A-902F06D4EBAF}" srcId="{95566AD7-C556-7845-AAF1-DC8E022E2107}" destId="{D9626DFD-7EC5-104A-B0B3-2F796CBAFA1C}" srcOrd="2" destOrd="0" parTransId="{DE021103-8DCC-1A40-8C3F-5870C8E4EE3D}" sibTransId="{DC78777E-261D-BF42-B8FE-B33EFA228D5D}"/>
    <dgm:cxn modelId="{F8CC35D4-DC36-6049-B7B1-244C006210F9}" srcId="{430DE176-40FA-3D4B-9A2E-A3BAD365F7EA}" destId="{4A7041FE-7EDA-D340-9006-DACFB14B4005}" srcOrd="1" destOrd="0" parTransId="{99042D12-19AA-FA41-8D4B-6C4A42874F7F}" sibTransId="{B0E1B139-3320-604B-98B3-A6DEA9CAFF74}"/>
    <dgm:cxn modelId="{29103BD7-505B-3048-A15D-7CFE7649AB37}" type="presOf" srcId="{0AB388C4-E896-3D49-B57B-6C55D8203118}" destId="{92B331EA-D6DA-C24A-88AB-B008A1916C49}" srcOrd="0" destOrd="3" presId="urn:microsoft.com/office/officeart/2005/8/layout/chevron2"/>
    <dgm:cxn modelId="{B7F2B4D8-2D94-B846-AE23-7858E1C1A8CF}" type="presOf" srcId="{699250D1-D90F-A645-A2F9-12CEE688CF4A}" destId="{654126E1-7700-4D44-8F18-49C529EFA2CF}" srcOrd="0" destOrd="0" presId="urn:microsoft.com/office/officeart/2005/8/layout/chevron2"/>
    <dgm:cxn modelId="{A3AC93F0-8EDA-C541-815D-507AD7321BC0}" type="presOf" srcId="{67D3D094-92A5-8A42-A07F-F32B94935DF2}" destId="{654126E1-7700-4D44-8F18-49C529EFA2CF}" srcOrd="0" destOrd="2" presId="urn:microsoft.com/office/officeart/2005/8/layout/chevron2"/>
    <dgm:cxn modelId="{FB6A2EAC-6C3B-AA46-B8F8-B55C1E4BBA11}" type="presParOf" srcId="{CE999080-81E5-4A41-A9C1-3F6783E328E7}" destId="{96F47090-7252-DA47-AABE-E46E9BFDE306}" srcOrd="0" destOrd="0" presId="urn:microsoft.com/office/officeart/2005/8/layout/chevron2"/>
    <dgm:cxn modelId="{E512B6F6-8706-9841-A52D-A1ABBC5A0805}" type="presParOf" srcId="{96F47090-7252-DA47-AABE-E46E9BFDE306}" destId="{7E0F2EC0-98F4-0643-962D-027381CE3C97}" srcOrd="0" destOrd="0" presId="urn:microsoft.com/office/officeart/2005/8/layout/chevron2"/>
    <dgm:cxn modelId="{16A407FA-22B7-8343-BD11-A0DC2EC2E774}" type="presParOf" srcId="{96F47090-7252-DA47-AABE-E46E9BFDE306}" destId="{4003A79C-4A3E-BD4D-97A6-9FA3C7736BCA}" srcOrd="1" destOrd="0" presId="urn:microsoft.com/office/officeart/2005/8/layout/chevron2"/>
    <dgm:cxn modelId="{A15E3FCB-EDE2-2944-A5F4-E7A6BA008BC8}" type="presParOf" srcId="{CE999080-81E5-4A41-A9C1-3F6783E328E7}" destId="{65B12D49-BAB0-A34E-B217-D676E3B10A4A}" srcOrd="1" destOrd="0" presId="urn:microsoft.com/office/officeart/2005/8/layout/chevron2"/>
    <dgm:cxn modelId="{1E5CD85C-2451-FC47-855B-564973AEF8BE}" type="presParOf" srcId="{CE999080-81E5-4A41-A9C1-3F6783E328E7}" destId="{532CAD80-9370-5840-B6F3-10B407AC3638}" srcOrd="2" destOrd="0" presId="urn:microsoft.com/office/officeart/2005/8/layout/chevron2"/>
    <dgm:cxn modelId="{0BC7C58A-B7D3-8149-9235-9660783E8BA4}" type="presParOf" srcId="{532CAD80-9370-5840-B6F3-10B407AC3638}" destId="{5CF32058-C2D1-E948-8C9C-FA1E475C0476}" srcOrd="0" destOrd="0" presId="urn:microsoft.com/office/officeart/2005/8/layout/chevron2"/>
    <dgm:cxn modelId="{6FA7A4CE-1ADB-3E4A-9D20-62C169BC11F0}" type="presParOf" srcId="{532CAD80-9370-5840-B6F3-10B407AC3638}" destId="{654126E1-7700-4D44-8F18-49C529EFA2CF}" srcOrd="1" destOrd="0" presId="urn:microsoft.com/office/officeart/2005/8/layout/chevron2"/>
    <dgm:cxn modelId="{AA78994E-DCFF-E945-B285-8B6211BC68C7}" type="presParOf" srcId="{CE999080-81E5-4A41-A9C1-3F6783E328E7}" destId="{845B031D-4173-514F-9BA3-2A2A1CE46C6D}" srcOrd="3" destOrd="0" presId="urn:microsoft.com/office/officeart/2005/8/layout/chevron2"/>
    <dgm:cxn modelId="{E627A2ED-3A06-774E-AAD0-CCEC956B9969}" type="presParOf" srcId="{CE999080-81E5-4A41-A9C1-3F6783E328E7}" destId="{37519259-1BAA-9043-A79E-5F3B9E15311E}" srcOrd="4" destOrd="0" presId="urn:microsoft.com/office/officeart/2005/8/layout/chevron2"/>
    <dgm:cxn modelId="{954336E0-E1C1-1248-B74A-78540F4596A0}" type="presParOf" srcId="{37519259-1BAA-9043-A79E-5F3B9E15311E}" destId="{35E2A5E2-6099-F947-B8EC-46ACA1949ED8}" srcOrd="0" destOrd="0" presId="urn:microsoft.com/office/officeart/2005/8/layout/chevron2"/>
    <dgm:cxn modelId="{E94629BB-6F01-2341-9501-1C54D5E3B1CB}" type="presParOf" srcId="{37519259-1BAA-9043-A79E-5F3B9E15311E}" destId="{92B331EA-D6DA-C24A-88AB-B008A1916C4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000001-B7C3-44DE-A39D-78D7C146E00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2B9A73F-327C-42E1-A116-CD881F7C3F83}">
      <dgm:prSet/>
      <dgm:spPr>
        <a:solidFill>
          <a:srgbClr val="008080"/>
        </a:solidFill>
      </dgm:spPr>
      <dgm:t>
        <a:bodyPr/>
        <a:lstStyle/>
        <a:p>
          <a:r>
            <a:rPr lang="en-US" b="1" dirty="0"/>
            <a:t>Cryptocurrency, currency in digital form that is not overseen by a central authority.</a:t>
          </a:r>
          <a:r>
            <a:rPr lang="en-US" b="1" baseline="30000" dirty="0"/>
            <a:t>1 </a:t>
          </a:r>
          <a:endParaRPr lang="en-US" b="1" dirty="0"/>
        </a:p>
      </dgm:t>
    </dgm:pt>
    <dgm:pt modelId="{B3D3DB89-3D1E-41ED-B386-0FF180EBAD1B}" type="parTrans" cxnId="{E99612C3-15F6-40CB-AFFE-2BE1E5A87E95}">
      <dgm:prSet/>
      <dgm:spPr/>
      <dgm:t>
        <a:bodyPr/>
        <a:lstStyle/>
        <a:p>
          <a:endParaRPr lang="en-US"/>
        </a:p>
      </dgm:t>
    </dgm:pt>
    <dgm:pt modelId="{F5406B8F-B64B-414A-9212-51B1413F47A0}" type="sibTrans" cxnId="{E99612C3-15F6-40CB-AFFE-2BE1E5A87E95}">
      <dgm:prSet/>
      <dgm:spPr/>
      <dgm:t>
        <a:bodyPr/>
        <a:lstStyle/>
        <a:p>
          <a:endParaRPr lang="en-US"/>
        </a:p>
      </dgm:t>
    </dgm:pt>
    <dgm:pt modelId="{615DB133-D1F0-4FB9-95DE-705E87813A65}">
      <dgm:prSet/>
      <dgm:spPr>
        <a:solidFill>
          <a:srgbClr val="008080"/>
        </a:solidFill>
      </dgm:spPr>
      <dgm:t>
        <a:bodyPr/>
        <a:lstStyle/>
        <a:p>
          <a:r>
            <a:rPr lang="en-US" b="1"/>
            <a:t>Operate in a decentralized manner </a:t>
          </a:r>
        </a:p>
      </dgm:t>
    </dgm:pt>
    <dgm:pt modelId="{8FAD4641-354B-40C5-9ED6-815842EFA975}" type="parTrans" cxnId="{CCC1F933-DA27-4550-B809-CEF09681D408}">
      <dgm:prSet/>
      <dgm:spPr/>
      <dgm:t>
        <a:bodyPr/>
        <a:lstStyle/>
        <a:p>
          <a:endParaRPr lang="en-US"/>
        </a:p>
      </dgm:t>
    </dgm:pt>
    <dgm:pt modelId="{D0068F1A-9C7E-4007-BDB2-4415F34C054B}" type="sibTrans" cxnId="{CCC1F933-DA27-4550-B809-CEF09681D408}">
      <dgm:prSet/>
      <dgm:spPr/>
      <dgm:t>
        <a:bodyPr/>
        <a:lstStyle/>
        <a:p>
          <a:endParaRPr lang="en-US"/>
        </a:p>
      </dgm:t>
    </dgm:pt>
    <dgm:pt modelId="{136EB4B8-13ED-4A67-81E9-1969607569D7}">
      <dgm:prSet/>
      <dgm:spPr>
        <a:solidFill>
          <a:srgbClr val="008080"/>
        </a:solidFill>
      </dgm:spPr>
      <dgm:t>
        <a:bodyPr/>
        <a:lstStyle/>
        <a:p>
          <a:r>
            <a:rPr lang="en-US" b="1"/>
            <a:t>Not subject to traditional fiscal year </a:t>
          </a:r>
        </a:p>
      </dgm:t>
    </dgm:pt>
    <dgm:pt modelId="{39A3CFA9-E944-4426-9029-E2BA8F0F6360}" type="parTrans" cxnId="{1D7E72AD-212E-4BD5-BC24-C8ADB56A0B29}">
      <dgm:prSet/>
      <dgm:spPr/>
      <dgm:t>
        <a:bodyPr/>
        <a:lstStyle/>
        <a:p>
          <a:endParaRPr lang="en-US"/>
        </a:p>
      </dgm:t>
    </dgm:pt>
    <dgm:pt modelId="{06B09739-DDE6-45BD-9EA4-FD13D58740DF}" type="sibTrans" cxnId="{1D7E72AD-212E-4BD5-BC24-C8ADB56A0B29}">
      <dgm:prSet/>
      <dgm:spPr/>
      <dgm:t>
        <a:bodyPr/>
        <a:lstStyle/>
        <a:p>
          <a:endParaRPr lang="en-US"/>
        </a:p>
      </dgm:t>
    </dgm:pt>
    <dgm:pt modelId="{C8B7CF06-399B-4686-B65F-D02F0ADEECD9}">
      <dgm:prSet/>
      <dgm:spPr>
        <a:solidFill>
          <a:srgbClr val="008080"/>
        </a:solidFill>
      </dgm:spPr>
      <dgm:t>
        <a:bodyPr/>
        <a:lstStyle/>
        <a:p>
          <a:r>
            <a:rPr lang="en-US" b="1" dirty="0"/>
            <a:t>Three most popular: Bitcoin, Dogecoin, and Ethereum. </a:t>
          </a:r>
        </a:p>
      </dgm:t>
    </dgm:pt>
    <dgm:pt modelId="{679A0404-F283-4C86-9A37-041438E9A765}" type="parTrans" cxnId="{184E43D2-42E0-49F9-BDB6-CAF9CF0CD8EE}">
      <dgm:prSet/>
      <dgm:spPr/>
      <dgm:t>
        <a:bodyPr/>
        <a:lstStyle/>
        <a:p>
          <a:endParaRPr lang="en-US"/>
        </a:p>
      </dgm:t>
    </dgm:pt>
    <dgm:pt modelId="{A99CE86D-444F-48D3-B4D3-985C9B6E035A}" type="sibTrans" cxnId="{184E43D2-42E0-49F9-BDB6-CAF9CF0CD8EE}">
      <dgm:prSet/>
      <dgm:spPr/>
      <dgm:t>
        <a:bodyPr/>
        <a:lstStyle/>
        <a:p>
          <a:endParaRPr lang="en-US"/>
        </a:p>
      </dgm:t>
    </dgm:pt>
    <dgm:pt modelId="{759CA6E7-434B-4C4A-BE81-88966A096327}" type="pres">
      <dgm:prSet presAssocID="{2E000001-B7C3-44DE-A39D-78D7C146E002}" presName="Name0" presStyleCnt="0">
        <dgm:presLayoutVars>
          <dgm:dir/>
          <dgm:animLvl val="lvl"/>
          <dgm:resizeHandles val="exact"/>
        </dgm:presLayoutVars>
      </dgm:prSet>
      <dgm:spPr/>
    </dgm:pt>
    <dgm:pt modelId="{93ECF718-AADE-4AC3-893F-674CFD749BFD}" type="pres">
      <dgm:prSet presAssocID="{02B9A73F-327C-42E1-A116-CD881F7C3F83}" presName="linNode" presStyleCnt="0"/>
      <dgm:spPr/>
    </dgm:pt>
    <dgm:pt modelId="{F4DE2525-E69B-4FC1-8F7C-0A107EB9CA8C}" type="pres">
      <dgm:prSet presAssocID="{02B9A73F-327C-42E1-A116-CD881F7C3F83}" presName="parentText" presStyleLbl="node1" presStyleIdx="0" presStyleCnt="4">
        <dgm:presLayoutVars>
          <dgm:chMax val="1"/>
          <dgm:bulletEnabled val="1"/>
        </dgm:presLayoutVars>
      </dgm:prSet>
      <dgm:spPr/>
    </dgm:pt>
    <dgm:pt modelId="{72B650F5-17AF-41ED-BE2B-E48359719358}" type="pres">
      <dgm:prSet presAssocID="{F5406B8F-B64B-414A-9212-51B1413F47A0}" presName="sp" presStyleCnt="0"/>
      <dgm:spPr/>
    </dgm:pt>
    <dgm:pt modelId="{75FC3BD5-FA1C-41EE-A223-FD48DB3C3374}" type="pres">
      <dgm:prSet presAssocID="{615DB133-D1F0-4FB9-95DE-705E87813A65}" presName="linNode" presStyleCnt="0"/>
      <dgm:spPr/>
    </dgm:pt>
    <dgm:pt modelId="{7974D189-7C60-45D0-A9E5-178EB88BD983}" type="pres">
      <dgm:prSet presAssocID="{615DB133-D1F0-4FB9-95DE-705E87813A65}" presName="parentText" presStyleLbl="node1" presStyleIdx="1" presStyleCnt="4">
        <dgm:presLayoutVars>
          <dgm:chMax val="1"/>
          <dgm:bulletEnabled val="1"/>
        </dgm:presLayoutVars>
      </dgm:prSet>
      <dgm:spPr/>
    </dgm:pt>
    <dgm:pt modelId="{D5111EB5-8804-4F7D-8746-108258915F9D}" type="pres">
      <dgm:prSet presAssocID="{D0068F1A-9C7E-4007-BDB2-4415F34C054B}" presName="sp" presStyleCnt="0"/>
      <dgm:spPr/>
    </dgm:pt>
    <dgm:pt modelId="{3508CAB7-499F-47DE-92B9-CAD116C060EE}" type="pres">
      <dgm:prSet presAssocID="{136EB4B8-13ED-4A67-81E9-1969607569D7}" presName="linNode" presStyleCnt="0"/>
      <dgm:spPr/>
    </dgm:pt>
    <dgm:pt modelId="{FF4FAEB4-57A6-4C1C-A5E5-7F36833E4DD1}" type="pres">
      <dgm:prSet presAssocID="{136EB4B8-13ED-4A67-81E9-1969607569D7}" presName="parentText" presStyleLbl="node1" presStyleIdx="2" presStyleCnt="4">
        <dgm:presLayoutVars>
          <dgm:chMax val="1"/>
          <dgm:bulletEnabled val="1"/>
        </dgm:presLayoutVars>
      </dgm:prSet>
      <dgm:spPr/>
    </dgm:pt>
    <dgm:pt modelId="{7CC09845-083B-4161-915D-169393035957}" type="pres">
      <dgm:prSet presAssocID="{06B09739-DDE6-45BD-9EA4-FD13D58740DF}" presName="sp" presStyleCnt="0"/>
      <dgm:spPr/>
    </dgm:pt>
    <dgm:pt modelId="{01A1FA7A-5B6F-4177-BD11-0B94DD151EA2}" type="pres">
      <dgm:prSet presAssocID="{C8B7CF06-399B-4686-B65F-D02F0ADEECD9}" presName="linNode" presStyleCnt="0"/>
      <dgm:spPr/>
    </dgm:pt>
    <dgm:pt modelId="{4677A8CF-1C71-4D17-B315-5F9F4BD061D3}" type="pres">
      <dgm:prSet presAssocID="{C8B7CF06-399B-4686-B65F-D02F0ADEECD9}" presName="parentText" presStyleLbl="node1" presStyleIdx="3" presStyleCnt="4">
        <dgm:presLayoutVars>
          <dgm:chMax val="1"/>
          <dgm:bulletEnabled val="1"/>
        </dgm:presLayoutVars>
      </dgm:prSet>
      <dgm:spPr/>
    </dgm:pt>
  </dgm:ptLst>
  <dgm:cxnLst>
    <dgm:cxn modelId="{3CCEC119-0326-4621-9678-E1870C359C1F}" type="presOf" srcId="{C8B7CF06-399B-4686-B65F-D02F0ADEECD9}" destId="{4677A8CF-1C71-4D17-B315-5F9F4BD061D3}" srcOrd="0" destOrd="0" presId="urn:microsoft.com/office/officeart/2005/8/layout/vList5"/>
    <dgm:cxn modelId="{CCC1F933-DA27-4550-B809-CEF09681D408}" srcId="{2E000001-B7C3-44DE-A39D-78D7C146E002}" destId="{615DB133-D1F0-4FB9-95DE-705E87813A65}" srcOrd="1" destOrd="0" parTransId="{8FAD4641-354B-40C5-9ED6-815842EFA975}" sibTransId="{D0068F1A-9C7E-4007-BDB2-4415F34C054B}"/>
    <dgm:cxn modelId="{25EA6A62-C6EC-4516-B3C1-3680833F2789}" type="presOf" srcId="{02B9A73F-327C-42E1-A116-CD881F7C3F83}" destId="{F4DE2525-E69B-4FC1-8F7C-0A107EB9CA8C}" srcOrd="0" destOrd="0" presId="urn:microsoft.com/office/officeart/2005/8/layout/vList5"/>
    <dgm:cxn modelId="{EC922AA5-BFA0-4501-A667-388EBDBEFC18}" type="presOf" srcId="{136EB4B8-13ED-4A67-81E9-1969607569D7}" destId="{FF4FAEB4-57A6-4C1C-A5E5-7F36833E4DD1}" srcOrd="0" destOrd="0" presId="urn:microsoft.com/office/officeart/2005/8/layout/vList5"/>
    <dgm:cxn modelId="{1D7E72AD-212E-4BD5-BC24-C8ADB56A0B29}" srcId="{2E000001-B7C3-44DE-A39D-78D7C146E002}" destId="{136EB4B8-13ED-4A67-81E9-1969607569D7}" srcOrd="2" destOrd="0" parTransId="{39A3CFA9-E944-4426-9029-E2BA8F0F6360}" sibTransId="{06B09739-DDE6-45BD-9EA4-FD13D58740DF}"/>
    <dgm:cxn modelId="{E99612C3-15F6-40CB-AFFE-2BE1E5A87E95}" srcId="{2E000001-B7C3-44DE-A39D-78D7C146E002}" destId="{02B9A73F-327C-42E1-A116-CD881F7C3F83}" srcOrd="0" destOrd="0" parTransId="{B3D3DB89-3D1E-41ED-B386-0FF180EBAD1B}" sibTransId="{F5406B8F-B64B-414A-9212-51B1413F47A0}"/>
    <dgm:cxn modelId="{184E43D2-42E0-49F9-BDB6-CAF9CF0CD8EE}" srcId="{2E000001-B7C3-44DE-A39D-78D7C146E002}" destId="{C8B7CF06-399B-4686-B65F-D02F0ADEECD9}" srcOrd="3" destOrd="0" parTransId="{679A0404-F283-4C86-9A37-041438E9A765}" sibTransId="{A99CE86D-444F-48D3-B4D3-985C9B6E035A}"/>
    <dgm:cxn modelId="{5E408AD9-7593-47CE-AAB2-6E29609B8487}" type="presOf" srcId="{615DB133-D1F0-4FB9-95DE-705E87813A65}" destId="{7974D189-7C60-45D0-A9E5-178EB88BD983}" srcOrd="0" destOrd="0" presId="urn:microsoft.com/office/officeart/2005/8/layout/vList5"/>
    <dgm:cxn modelId="{945C4BFD-A9BB-41DA-B84B-98B83C57531C}" type="presOf" srcId="{2E000001-B7C3-44DE-A39D-78D7C146E002}" destId="{759CA6E7-434B-4C4A-BE81-88966A096327}" srcOrd="0" destOrd="0" presId="urn:microsoft.com/office/officeart/2005/8/layout/vList5"/>
    <dgm:cxn modelId="{DE5A1DDC-967B-417B-A215-5679EC7A51CA}" type="presParOf" srcId="{759CA6E7-434B-4C4A-BE81-88966A096327}" destId="{93ECF718-AADE-4AC3-893F-674CFD749BFD}" srcOrd="0" destOrd="0" presId="urn:microsoft.com/office/officeart/2005/8/layout/vList5"/>
    <dgm:cxn modelId="{160651D3-B6D9-4808-B44D-DA277E038792}" type="presParOf" srcId="{93ECF718-AADE-4AC3-893F-674CFD749BFD}" destId="{F4DE2525-E69B-4FC1-8F7C-0A107EB9CA8C}" srcOrd="0" destOrd="0" presId="urn:microsoft.com/office/officeart/2005/8/layout/vList5"/>
    <dgm:cxn modelId="{5326D909-8A37-4713-978C-DE8299939641}" type="presParOf" srcId="{759CA6E7-434B-4C4A-BE81-88966A096327}" destId="{72B650F5-17AF-41ED-BE2B-E48359719358}" srcOrd="1" destOrd="0" presId="urn:microsoft.com/office/officeart/2005/8/layout/vList5"/>
    <dgm:cxn modelId="{06DC533C-9D57-4FC0-94DE-4190002C37B4}" type="presParOf" srcId="{759CA6E7-434B-4C4A-BE81-88966A096327}" destId="{75FC3BD5-FA1C-41EE-A223-FD48DB3C3374}" srcOrd="2" destOrd="0" presId="urn:microsoft.com/office/officeart/2005/8/layout/vList5"/>
    <dgm:cxn modelId="{E76137A7-5953-453D-8285-DB36873D0E68}" type="presParOf" srcId="{75FC3BD5-FA1C-41EE-A223-FD48DB3C3374}" destId="{7974D189-7C60-45D0-A9E5-178EB88BD983}" srcOrd="0" destOrd="0" presId="urn:microsoft.com/office/officeart/2005/8/layout/vList5"/>
    <dgm:cxn modelId="{026140AC-3E21-4A30-90DE-FA78A655A9E2}" type="presParOf" srcId="{759CA6E7-434B-4C4A-BE81-88966A096327}" destId="{D5111EB5-8804-4F7D-8746-108258915F9D}" srcOrd="3" destOrd="0" presId="urn:microsoft.com/office/officeart/2005/8/layout/vList5"/>
    <dgm:cxn modelId="{C53CD275-D69B-4494-B25C-F613A32A3481}" type="presParOf" srcId="{759CA6E7-434B-4C4A-BE81-88966A096327}" destId="{3508CAB7-499F-47DE-92B9-CAD116C060EE}" srcOrd="4" destOrd="0" presId="urn:microsoft.com/office/officeart/2005/8/layout/vList5"/>
    <dgm:cxn modelId="{765D8340-7433-4D06-A22B-69A7B59F3960}" type="presParOf" srcId="{3508CAB7-499F-47DE-92B9-CAD116C060EE}" destId="{FF4FAEB4-57A6-4C1C-A5E5-7F36833E4DD1}" srcOrd="0" destOrd="0" presId="urn:microsoft.com/office/officeart/2005/8/layout/vList5"/>
    <dgm:cxn modelId="{F2C6D7CD-F35B-4B88-939D-FCB3EBFFC180}" type="presParOf" srcId="{759CA6E7-434B-4C4A-BE81-88966A096327}" destId="{7CC09845-083B-4161-915D-169393035957}" srcOrd="5" destOrd="0" presId="urn:microsoft.com/office/officeart/2005/8/layout/vList5"/>
    <dgm:cxn modelId="{0F05CAB7-B1F5-4441-B284-6745F51753CC}" type="presParOf" srcId="{759CA6E7-434B-4C4A-BE81-88966A096327}" destId="{01A1FA7A-5B6F-4177-BD11-0B94DD151EA2}" srcOrd="6" destOrd="0" presId="urn:microsoft.com/office/officeart/2005/8/layout/vList5"/>
    <dgm:cxn modelId="{E674B663-6A5E-4223-BACC-F6C0851F9805}" type="presParOf" srcId="{01A1FA7A-5B6F-4177-BD11-0B94DD151EA2}" destId="{4677A8CF-1C71-4D17-B315-5F9F4BD061D3}"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0F2EC0-98F4-0643-962D-027381CE3C97}">
      <dsp:nvSpPr>
        <dsp:cNvPr id="0" name=""/>
        <dsp:cNvSpPr/>
      </dsp:nvSpPr>
      <dsp:spPr>
        <a:xfrm rot="5400000">
          <a:off x="-297839" y="301759"/>
          <a:ext cx="1985596" cy="1389917"/>
        </a:xfrm>
        <a:prstGeom prst="chevron">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0" kern="1200" cap="none" spc="0" dirty="0">
              <a:ln w="0"/>
              <a:solidFill>
                <a:schemeClr val="tx1"/>
              </a:solidFill>
              <a:effectLst>
                <a:outerShdw blurRad="38100" dist="19050" dir="2700000" algn="tl" rotWithShape="0">
                  <a:schemeClr val="dk1">
                    <a:alpha val="40000"/>
                  </a:schemeClr>
                </a:outerShdw>
              </a:effectLst>
            </a:rPr>
            <a:t>Goal</a:t>
          </a:r>
        </a:p>
      </dsp:txBody>
      <dsp:txXfrm rot="-5400000">
        <a:off x="1" y="698879"/>
        <a:ext cx="1389917" cy="595679"/>
      </dsp:txXfrm>
    </dsp:sp>
    <dsp:sp modelId="{4003A79C-4A3E-BD4D-97A6-9FA3C7736BCA}">
      <dsp:nvSpPr>
        <dsp:cNvPr id="0" name=""/>
        <dsp:cNvSpPr/>
      </dsp:nvSpPr>
      <dsp:spPr>
        <a:xfrm rot="5400000">
          <a:off x="5917039" y="-4523202"/>
          <a:ext cx="1290637" cy="10344882"/>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t>To identify the correlations between BTC, ETH &amp; DOGE coin using 1 year old data </a:t>
          </a:r>
        </a:p>
        <a:p>
          <a:pPr marL="171450" lvl="1" indent="-171450" algn="l" defTabSz="711200">
            <a:lnSpc>
              <a:spcPct val="90000"/>
            </a:lnSpc>
            <a:spcBef>
              <a:spcPct val="0"/>
            </a:spcBef>
            <a:spcAft>
              <a:spcPct val="15000"/>
            </a:spcAft>
            <a:buChar char="•"/>
          </a:pPr>
          <a:r>
            <a:rPr lang="en-US" sz="1600" kern="1200" dirty="0"/>
            <a:t>Forecast the coin prices for 72 </a:t>
          </a:r>
          <a:r>
            <a:rPr lang="en-US" sz="1600" kern="1200" dirty="0" err="1"/>
            <a:t>hrs</a:t>
          </a:r>
          <a:r>
            <a:rPr lang="en-US" sz="1600" kern="1200" dirty="0"/>
            <a:t> using Prophet model and compare with actual market price</a:t>
          </a:r>
        </a:p>
        <a:p>
          <a:pPr marL="171450" lvl="1" indent="-171450" algn="l" defTabSz="711200">
            <a:lnSpc>
              <a:spcPct val="90000"/>
            </a:lnSpc>
            <a:spcBef>
              <a:spcPct val="0"/>
            </a:spcBef>
            <a:spcAft>
              <a:spcPct val="15000"/>
            </a:spcAft>
            <a:buChar char="•"/>
          </a:pPr>
          <a:r>
            <a:rPr lang="en-US" sz="1600" kern="1200" dirty="0"/>
            <a:t>Calculate the MAPE (Mean Absolute Percentage Error) for Prophet model</a:t>
          </a:r>
        </a:p>
      </dsp:txBody>
      <dsp:txXfrm rot="-5400000">
        <a:off x="1389917" y="66924"/>
        <a:ext cx="10281878" cy="1164629"/>
      </dsp:txXfrm>
    </dsp:sp>
    <dsp:sp modelId="{5CF32058-C2D1-E948-8C9C-FA1E475C0476}">
      <dsp:nvSpPr>
        <dsp:cNvPr id="0" name=""/>
        <dsp:cNvSpPr/>
      </dsp:nvSpPr>
      <dsp:spPr>
        <a:xfrm rot="5400000">
          <a:off x="-297839" y="2096863"/>
          <a:ext cx="1985596" cy="1389917"/>
        </a:xfrm>
        <a:prstGeom prst="chevron">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0" kern="1200" cap="none" spc="0" dirty="0">
              <a:ln w="0"/>
              <a:solidFill>
                <a:schemeClr val="tx1"/>
              </a:solidFill>
              <a:effectLst>
                <a:outerShdw blurRad="38100" dist="19050" dir="2700000" algn="tl" rotWithShape="0">
                  <a:schemeClr val="dk1">
                    <a:alpha val="40000"/>
                  </a:schemeClr>
                </a:outerShdw>
              </a:effectLst>
            </a:rPr>
            <a:t>Data Source</a:t>
          </a:r>
        </a:p>
      </dsp:txBody>
      <dsp:txXfrm rot="-5400000">
        <a:off x="1" y="2493983"/>
        <a:ext cx="1389917" cy="595679"/>
      </dsp:txXfrm>
    </dsp:sp>
    <dsp:sp modelId="{654126E1-7700-4D44-8F18-49C529EFA2CF}">
      <dsp:nvSpPr>
        <dsp:cNvPr id="0" name=""/>
        <dsp:cNvSpPr/>
      </dsp:nvSpPr>
      <dsp:spPr>
        <a:xfrm rot="5400000">
          <a:off x="5916700" y="-2727759"/>
          <a:ext cx="1291316" cy="10344882"/>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t>Coinbase</a:t>
          </a:r>
        </a:p>
        <a:p>
          <a:pPr marL="171450" lvl="1" indent="-171450" algn="l" defTabSz="711200">
            <a:lnSpc>
              <a:spcPct val="90000"/>
            </a:lnSpc>
            <a:spcBef>
              <a:spcPct val="0"/>
            </a:spcBef>
            <a:spcAft>
              <a:spcPct val="15000"/>
            </a:spcAft>
            <a:buChar char="•"/>
          </a:pPr>
          <a:r>
            <a:rPr lang="en-US" sz="1600" kern="1200" dirty="0"/>
            <a:t>Token Metrics/success</a:t>
          </a:r>
        </a:p>
        <a:p>
          <a:pPr marL="171450" lvl="1" indent="-171450" algn="l" defTabSz="711200">
            <a:lnSpc>
              <a:spcPct val="90000"/>
            </a:lnSpc>
            <a:spcBef>
              <a:spcPct val="0"/>
            </a:spcBef>
            <a:spcAft>
              <a:spcPct val="15000"/>
            </a:spcAft>
            <a:buChar char="•"/>
          </a:pPr>
          <a:r>
            <a:rPr lang="en-US" sz="1600" kern="1200" dirty="0"/>
            <a:t>Yahoo Finance</a:t>
          </a:r>
        </a:p>
      </dsp:txBody>
      <dsp:txXfrm rot="-5400000">
        <a:off x="1389918" y="1862060"/>
        <a:ext cx="10281845" cy="1165242"/>
      </dsp:txXfrm>
    </dsp:sp>
    <dsp:sp modelId="{35E2A5E2-6099-F947-B8EC-46ACA1949ED8}">
      <dsp:nvSpPr>
        <dsp:cNvPr id="0" name=""/>
        <dsp:cNvSpPr/>
      </dsp:nvSpPr>
      <dsp:spPr>
        <a:xfrm rot="5400000">
          <a:off x="-297839" y="3891966"/>
          <a:ext cx="1985596" cy="1389917"/>
        </a:xfrm>
        <a:prstGeom prst="chevron">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0" kern="1200" cap="none" spc="0" dirty="0">
              <a:ln w="0"/>
              <a:solidFill>
                <a:schemeClr val="tx1"/>
              </a:solidFill>
              <a:effectLst>
                <a:outerShdw blurRad="38100" dist="19050" dir="2700000" algn="tl" rotWithShape="0">
                  <a:schemeClr val="dk1">
                    <a:alpha val="40000"/>
                  </a:schemeClr>
                </a:outerShdw>
              </a:effectLst>
            </a:rPr>
            <a:t>Roles</a:t>
          </a:r>
        </a:p>
      </dsp:txBody>
      <dsp:txXfrm rot="-5400000">
        <a:off x="1" y="4289086"/>
        <a:ext cx="1389917" cy="595679"/>
      </dsp:txXfrm>
    </dsp:sp>
    <dsp:sp modelId="{92B331EA-D6DA-C24A-88AB-B008A1916C49}">
      <dsp:nvSpPr>
        <dsp:cNvPr id="0" name=""/>
        <dsp:cNvSpPr/>
      </dsp:nvSpPr>
      <dsp:spPr>
        <a:xfrm rot="5400000">
          <a:off x="5917039" y="-932995"/>
          <a:ext cx="1290637" cy="10344882"/>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t>Sravya: GIT Repository Maintenance, Data gathering(API) &amp; Clean up, MAPE</a:t>
          </a:r>
        </a:p>
        <a:p>
          <a:pPr marL="171450" lvl="1" indent="-171450" algn="l" defTabSz="711200">
            <a:lnSpc>
              <a:spcPct val="90000"/>
            </a:lnSpc>
            <a:spcBef>
              <a:spcPct val="0"/>
            </a:spcBef>
            <a:spcAft>
              <a:spcPct val="15000"/>
            </a:spcAft>
            <a:buChar char="•"/>
          </a:pPr>
          <a:r>
            <a:rPr lang="en-US" sz="1600" kern="1200" dirty="0"/>
            <a:t>Maggie: Data Analysis, Prophet predictions</a:t>
          </a:r>
        </a:p>
        <a:p>
          <a:pPr marL="171450" lvl="1" indent="-171450" algn="l" defTabSz="711200">
            <a:lnSpc>
              <a:spcPct val="90000"/>
            </a:lnSpc>
            <a:spcBef>
              <a:spcPct val="0"/>
            </a:spcBef>
            <a:spcAft>
              <a:spcPct val="15000"/>
            </a:spcAft>
            <a:buChar char="•"/>
          </a:pPr>
          <a:r>
            <a:rPr lang="en-US" sz="1600" kern="1200" dirty="0"/>
            <a:t>Catina: Data Analysis, Presentation</a:t>
          </a:r>
        </a:p>
        <a:p>
          <a:pPr marL="171450" lvl="1" indent="-171450" algn="l" defTabSz="711200">
            <a:lnSpc>
              <a:spcPct val="90000"/>
            </a:lnSpc>
            <a:spcBef>
              <a:spcPct val="0"/>
            </a:spcBef>
            <a:spcAft>
              <a:spcPct val="15000"/>
            </a:spcAft>
            <a:buChar char="•"/>
          </a:pPr>
          <a:r>
            <a:rPr lang="en-US" sz="1600" kern="1200" dirty="0"/>
            <a:t>Kevin: Ideation</a:t>
          </a:r>
        </a:p>
      </dsp:txBody>
      <dsp:txXfrm rot="-5400000">
        <a:off x="1389917" y="3657131"/>
        <a:ext cx="10281878" cy="11646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DE2525-E69B-4FC1-8F7C-0A107EB9CA8C}">
      <dsp:nvSpPr>
        <dsp:cNvPr id="0" name=""/>
        <dsp:cNvSpPr/>
      </dsp:nvSpPr>
      <dsp:spPr>
        <a:xfrm>
          <a:off x="3497843" y="1971"/>
          <a:ext cx="3935073" cy="948413"/>
        </a:xfrm>
        <a:prstGeom prst="roundRect">
          <a:avLst/>
        </a:prstGeom>
        <a:solidFill>
          <a:srgbClr val="0080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1" kern="1200" dirty="0"/>
            <a:t>Cryptocurrency, currency in digital form that is not overseen by a central authority.</a:t>
          </a:r>
          <a:r>
            <a:rPr lang="en-US" sz="1700" b="1" kern="1200" baseline="30000" dirty="0"/>
            <a:t>1 </a:t>
          </a:r>
          <a:endParaRPr lang="en-US" sz="1700" b="1" kern="1200" dirty="0"/>
        </a:p>
      </dsp:txBody>
      <dsp:txXfrm>
        <a:off x="3544141" y="48269"/>
        <a:ext cx="3842477" cy="855817"/>
      </dsp:txXfrm>
    </dsp:sp>
    <dsp:sp modelId="{7974D189-7C60-45D0-A9E5-178EB88BD983}">
      <dsp:nvSpPr>
        <dsp:cNvPr id="0" name=""/>
        <dsp:cNvSpPr/>
      </dsp:nvSpPr>
      <dsp:spPr>
        <a:xfrm>
          <a:off x="3497843" y="997805"/>
          <a:ext cx="3935073" cy="948413"/>
        </a:xfrm>
        <a:prstGeom prst="roundRect">
          <a:avLst/>
        </a:prstGeom>
        <a:solidFill>
          <a:srgbClr val="0080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1" kern="1200"/>
            <a:t>Operate in a decentralized manner </a:t>
          </a:r>
        </a:p>
      </dsp:txBody>
      <dsp:txXfrm>
        <a:off x="3544141" y="1044103"/>
        <a:ext cx="3842477" cy="855817"/>
      </dsp:txXfrm>
    </dsp:sp>
    <dsp:sp modelId="{FF4FAEB4-57A6-4C1C-A5E5-7F36833E4DD1}">
      <dsp:nvSpPr>
        <dsp:cNvPr id="0" name=""/>
        <dsp:cNvSpPr/>
      </dsp:nvSpPr>
      <dsp:spPr>
        <a:xfrm>
          <a:off x="3497843" y="1993639"/>
          <a:ext cx="3935073" cy="948413"/>
        </a:xfrm>
        <a:prstGeom prst="roundRect">
          <a:avLst/>
        </a:prstGeom>
        <a:solidFill>
          <a:srgbClr val="0080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1" kern="1200"/>
            <a:t>Not subject to traditional fiscal year </a:t>
          </a:r>
        </a:p>
      </dsp:txBody>
      <dsp:txXfrm>
        <a:off x="3544141" y="2039937"/>
        <a:ext cx="3842477" cy="855817"/>
      </dsp:txXfrm>
    </dsp:sp>
    <dsp:sp modelId="{4677A8CF-1C71-4D17-B315-5F9F4BD061D3}">
      <dsp:nvSpPr>
        <dsp:cNvPr id="0" name=""/>
        <dsp:cNvSpPr/>
      </dsp:nvSpPr>
      <dsp:spPr>
        <a:xfrm>
          <a:off x="3497843" y="2989473"/>
          <a:ext cx="3935073" cy="948413"/>
        </a:xfrm>
        <a:prstGeom prst="roundRect">
          <a:avLst/>
        </a:prstGeom>
        <a:solidFill>
          <a:srgbClr val="0080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b="1" kern="1200" dirty="0"/>
            <a:t>Three most popular: Bitcoin, Dogecoin, and Ethereum. </a:t>
          </a:r>
        </a:p>
      </dsp:txBody>
      <dsp:txXfrm>
        <a:off x="3544141" y="3035771"/>
        <a:ext cx="3842477" cy="85581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5/15/24</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5/15/24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britannica.com/topic/public-key-cryptography"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britannica.com/technology/computer"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Catina</a:t>
            </a:r>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Maggie</a:t>
            </a:r>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807605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Maggie</a:t>
            </a:r>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Maggie</a:t>
            </a:r>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2311471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Maggie</a:t>
            </a:r>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3243592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Maggie</a:t>
            </a:r>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97591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Maggie</a:t>
            </a:r>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3718028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Maggie</a:t>
            </a:r>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2563009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Maggie</a:t>
            </a:r>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3912627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dirty="0"/>
          </a:p>
        </p:txBody>
      </p:sp>
    </p:spTree>
    <p:extLst>
      <p:ext uri="{BB962C8B-B14F-4D97-AF65-F5344CB8AC3E}">
        <p14:creationId xmlns:p14="http://schemas.microsoft.com/office/powerpoint/2010/main" val="3295983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Catina</a:t>
            </a:r>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440643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2906964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3035007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24</a:t>
            </a:fld>
            <a:endParaRPr lang="en-US" dirty="0"/>
          </a:p>
        </p:txBody>
      </p:sp>
    </p:spTree>
    <p:extLst>
      <p:ext uri="{BB962C8B-B14F-4D97-AF65-F5344CB8AC3E}">
        <p14:creationId xmlns:p14="http://schemas.microsoft.com/office/powerpoint/2010/main" val="1804785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Catina</a:t>
            </a:r>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599127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Catina: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Instead, cryptocurrencies function on blockchain networks, where transactions are recorded and validated continuously. The fiscal year concept typically applies to entities that have financial reporting requirements, such as businesses or governments, to track their income, expenses, and financial health over a specified period. Cryptocurrencies, being decentralized digital assets, do not have such reporting requirements, so they do not have a fiscal year in the traditional sense.</a:t>
            </a:r>
            <a:r>
              <a:rPr lang="en-US" baseline="30000" dirty="0"/>
              <a:t>1 (Britannica Money)</a:t>
            </a:r>
            <a:r>
              <a:rPr lang="en-US" b="0" i="0" dirty="0">
                <a:solidFill>
                  <a:srgbClr val="000000"/>
                </a:solidFill>
                <a:effectLst/>
                <a:highlight>
                  <a:srgbClr val="FFFFFF"/>
                </a:highlight>
                <a:latin typeface="Georgia" panose="02040502050405020303" pitchFamily="18" charset="0"/>
              </a:rPr>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000000"/>
                </a:solidFill>
                <a:effectLst/>
                <a:highlight>
                  <a:srgbClr val="FFFFFF"/>
                </a:highlight>
                <a:latin typeface="Georgia" panose="02040502050405020303" pitchFamily="18" charset="0"/>
              </a:rPr>
              <a:t>(Britannica, T. Editors of Encyclopaedia (2024, March 14). </a:t>
            </a:r>
            <a:r>
              <a:rPr lang="en-US" b="0" i="1" dirty="0">
                <a:solidFill>
                  <a:srgbClr val="000000"/>
                </a:solidFill>
                <a:effectLst/>
                <a:highlight>
                  <a:srgbClr val="FFFFFF"/>
                </a:highlight>
                <a:latin typeface="Georgia" panose="02040502050405020303" pitchFamily="18" charset="0"/>
              </a:rPr>
              <a:t>cryptocurrency</a:t>
            </a:r>
            <a:r>
              <a:rPr lang="en-US" b="0" i="0" dirty="0">
                <a:solidFill>
                  <a:srgbClr val="000000"/>
                </a:solidFill>
                <a:effectLst/>
                <a:highlight>
                  <a:srgbClr val="FFFFFF"/>
                </a:highlight>
                <a:latin typeface="Georgia" panose="02040502050405020303" pitchFamily="18" charset="0"/>
              </a:rPr>
              <a:t>. </a:t>
            </a:r>
            <a:r>
              <a:rPr lang="en-US" b="0" i="1" dirty="0">
                <a:solidFill>
                  <a:srgbClr val="000000"/>
                </a:solidFill>
                <a:effectLst/>
                <a:highlight>
                  <a:srgbClr val="FFFFFF"/>
                </a:highlight>
                <a:latin typeface="Georgia" panose="02040502050405020303" pitchFamily="18" charset="0"/>
              </a:rPr>
              <a:t>Encyclopedia Britannica</a:t>
            </a:r>
            <a:r>
              <a:rPr lang="en-US" b="0" i="0" dirty="0">
                <a:solidFill>
                  <a:srgbClr val="000000"/>
                </a:solidFill>
                <a:effectLst/>
                <a:highlight>
                  <a:srgbClr val="FFFFFF"/>
                </a:highlight>
                <a:latin typeface="Georgia" panose="02040502050405020303" pitchFamily="18" charset="0"/>
              </a:rPr>
              <a:t>. https://www.britannica.com/money/cryptocurrency)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baseline="30000" dirty="0">
              <a:solidFill>
                <a:srgbClr val="000000"/>
              </a:solidFill>
              <a:effectLst/>
              <a:highlight>
                <a:srgbClr val="FFFFFF"/>
              </a:highlight>
              <a:latin typeface="Georgia" panose="02040502050405020303"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subject to traditional fiscal year structures like those seen in corporations or government entities. </a:t>
            </a:r>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1114762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effectLst/>
              </a:rPr>
              <a:t>Catina</a:t>
            </a:r>
          </a:p>
          <a:p>
            <a:pPr marL="285750" indent="-285750">
              <a:buFont typeface="Arial" panose="020B0604020202020204" pitchFamily="34" charset="0"/>
              <a:buChar char="•"/>
            </a:pPr>
            <a:r>
              <a:rPr lang="en-US" dirty="0">
                <a:effectLst/>
              </a:rPr>
              <a:t>The first cryptocurrency was Bitcoin, created by an anonymous computer programmer or group of programmers known as Satoshi Nakamoto in 2009. Satoshi Nakamoto was concerned that traditional currencies were too reliant on the trustworthiness of banks or governments to work properly.</a:t>
            </a:r>
          </a:p>
          <a:p>
            <a:pPr marL="285750" indent="-285750">
              <a:buFont typeface="Arial" panose="020B0604020202020204" pitchFamily="34" charset="0"/>
              <a:buChar char="•"/>
            </a:pPr>
            <a:endParaRPr lang="en-US" dirty="0">
              <a:effectLst/>
            </a:endParaRPr>
          </a:p>
          <a:p>
            <a:pPr marL="285750" indent="-285750">
              <a:buFont typeface="Arial" panose="020B0604020202020204" pitchFamily="34" charset="0"/>
              <a:buChar char="•"/>
            </a:pPr>
            <a:r>
              <a:rPr lang="en-US" b="0" i="0" dirty="0">
                <a:solidFill>
                  <a:srgbClr val="000000"/>
                </a:solidFill>
                <a:effectLst/>
                <a:highlight>
                  <a:srgbClr val="FFFFFF"/>
                </a:highlight>
                <a:latin typeface="Georgia" panose="02040502050405020303" pitchFamily="18" charset="0"/>
              </a:rPr>
              <a:t>Bitcoin relies on </a:t>
            </a:r>
            <a:r>
              <a:rPr lang="en-US" b="0" i="0" dirty="0">
                <a:solidFill>
                  <a:srgbClr val="000000"/>
                </a:solidFill>
                <a:effectLst/>
                <a:highlight>
                  <a:srgbClr val="FFFFFF"/>
                </a:highlight>
                <a:latin typeface="Georgia" panose="02040502050405020303" pitchFamily="18" charset="0"/>
                <a:hlinkClick r:id="rId3"/>
              </a:rPr>
              <a:t>public key cryptography</a:t>
            </a:r>
            <a:r>
              <a:rPr lang="en-US" b="0" i="0" dirty="0">
                <a:solidFill>
                  <a:srgbClr val="000000"/>
                </a:solidFill>
                <a:effectLst/>
                <a:highlight>
                  <a:srgbClr val="FFFFFF"/>
                </a:highlight>
                <a:latin typeface="Georgia" panose="02040502050405020303" pitchFamily="18" charset="0"/>
              </a:rPr>
              <a:t>, in which users have a public key that is available for everyone to see and a private key known only to their </a:t>
            </a:r>
            <a:r>
              <a:rPr lang="en-US" b="0" i="0" dirty="0">
                <a:solidFill>
                  <a:srgbClr val="000000"/>
                </a:solidFill>
                <a:effectLst/>
                <a:highlight>
                  <a:srgbClr val="FFFFFF"/>
                </a:highlight>
                <a:latin typeface="Georgia" panose="02040502050405020303" pitchFamily="18" charset="0"/>
                <a:hlinkClick r:id="rId4"/>
              </a:rPr>
              <a:t>computers</a:t>
            </a:r>
            <a:r>
              <a:rPr lang="en-US" b="0" i="0" dirty="0">
                <a:solidFill>
                  <a:srgbClr val="000000"/>
                </a:solidFill>
                <a:effectLst/>
                <a:highlight>
                  <a:srgbClr val="FFFFFF"/>
                </a:highlight>
                <a:latin typeface="Georgia" panose="02040502050405020303" pitchFamily="18" charset="0"/>
              </a:rPr>
              <a:t>. In a Bitcoin transaction users receiving Bitcoins send their public keys to users transferring the Bitcoins. Users transferring the coins sign with their private keys, and the transaction is then transmitted over the Bitcoin network. So that no Bitcoin can be spent more than once at the same time, the time and amount of each transaction is recorded in a ledger file that exists at each node of the network. The identities of the users remain relatively anonymous, but everyone can see that certain Bitcoins were transferred. (Britannica, T. Editors of Encyclopaedia (2024, March 14). </a:t>
            </a:r>
            <a:r>
              <a:rPr lang="en-US" b="0" i="1" dirty="0">
                <a:solidFill>
                  <a:srgbClr val="000000"/>
                </a:solidFill>
                <a:effectLst/>
                <a:highlight>
                  <a:srgbClr val="FFFFFF"/>
                </a:highlight>
                <a:latin typeface="Georgia" panose="02040502050405020303" pitchFamily="18" charset="0"/>
              </a:rPr>
              <a:t>cryptocurrency</a:t>
            </a:r>
            <a:r>
              <a:rPr lang="en-US" b="0" i="0" dirty="0">
                <a:solidFill>
                  <a:srgbClr val="000000"/>
                </a:solidFill>
                <a:effectLst/>
                <a:highlight>
                  <a:srgbClr val="FFFFFF"/>
                </a:highlight>
                <a:latin typeface="Georgia" panose="02040502050405020303" pitchFamily="18" charset="0"/>
              </a:rPr>
              <a:t>. </a:t>
            </a:r>
            <a:r>
              <a:rPr lang="en-US" b="0" i="1" dirty="0">
                <a:solidFill>
                  <a:srgbClr val="000000"/>
                </a:solidFill>
                <a:effectLst/>
                <a:highlight>
                  <a:srgbClr val="FFFFFF"/>
                </a:highlight>
                <a:latin typeface="Georgia" panose="02040502050405020303" pitchFamily="18" charset="0"/>
              </a:rPr>
              <a:t>Encyclopedia Britannica</a:t>
            </a:r>
            <a:r>
              <a:rPr lang="en-US" b="0" i="0" dirty="0">
                <a:solidFill>
                  <a:srgbClr val="000000"/>
                </a:solidFill>
                <a:effectLst/>
                <a:highlight>
                  <a:srgbClr val="FFFFFF"/>
                </a:highlight>
                <a:latin typeface="Georgia" panose="02040502050405020303" pitchFamily="18" charset="0"/>
              </a:rPr>
              <a:t>. https://www.britannica.com/money/cryptocurrency</a:t>
            </a:r>
            <a:endParaRPr lang="en-US" dirty="0">
              <a:effectLst/>
            </a:endParaRP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432508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Catina,</a:t>
            </a:r>
          </a:p>
          <a:p>
            <a:r>
              <a:rPr lang="en-US" dirty="0"/>
              <a:t>The chart depicts the Bitcoin price over the span of a year, commencing from May 2023 and concluding in May 2024. Notably, the price initiated around 30K and maintained relative stability for the following two months. However, momentum started surging past 40K between November and January 2024, with an upward trend hitting above 70K until May 2024.</a:t>
            </a:r>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950509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Maggie’s notes here</a:t>
            </a:r>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2692172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Maggie</a:t>
            </a:r>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2976435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Maggie</a:t>
            </a:r>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1321115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5/15/24</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5/15/24</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5/15/24</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5/15/24</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5/15/24</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5/15/24</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5/15/24</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5/15/24</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5/15/24</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5/15/24</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5/15/24</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5/15/24</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2064803"/>
            <a:ext cx="9144000" cy="3157788"/>
          </a:xfrm>
        </p:spPr>
        <p:txBody>
          <a:bodyPr lIns="0" tIns="0" rIns="0" bIns="0" anchor="t">
            <a:spAutoFit/>
          </a:bodyPr>
          <a:lstStyle/>
          <a:p>
            <a:r>
              <a:rPr lang="en-US" b="1" dirty="0">
                <a:solidFill>
                  <a:schemeClr val="bg1"/>
                </a:solidFill>
              </a:rPr>
              <a:t> Market Comparison: Bitcoin, Ethereum, and Dogecoin</a:t>
            </a:r>
            <a:br>
              <a:rPr lang="en-US" b="1" dirty="0">
                <a:solidFill>
                  <a:schemeClr val="bg1"/>
                </a:solidFill>
              </a:rPr>
            </a:br>
            <a:r>
              <a:rPr lang="en-US" sz="2400" dirty="0">
                <a:solidFill>
                  <a:srgbClr val="FFC000"/>
                </a:solidFill>
              </a:rPr>
              <a:t>Group 2: </a:t>
            </a:r>
            <a:r>
              <a:rPr lang="en-US" sz="2400" dirty="0">
                <a:solidFill>
                  <a:schemeClr val="bg1"/>
                </a:solidFill>
              </a:rPr>
              <a:t>Catina Wright, Maggie Rosen, Sravya Kottisa,</a:t>
            </a:r>
            <a:br>
              <a:rPr lang="en-US" sz="2400" dirty="0">
                <a:solidFill>
                  <a:schemeClr val="bg1"/>
                </a:solidFill>
              </a:rPr>
            </a:br>
            <a:r>
              <a:rPr lang="en-US" sz="2400" dirty="0">
                <a:solidFill>
                  <a:schemeClr val="bg1"/>
                </a:solidFill>
              </a:rPr>
              <a:t>Kevin </a:t>
            </a:r>
            <a:r>
              <a:rPr lang="en-US" sz="2400" dirty="0" err="1">
                <a:solidFill>
                  <a:schemeClr val="bg1"/>
                </a:solidFill>
              </a:rPr>
              <a:t>Arawattigi</a:t>
            </a:r>
            <a:endParaRPr lang="en-US" sz="2400" dirty="0">
              <a:solidFill>
                <a:schemeClr val="bg1"/>
              </a:solidFill>
            </a:endParaRPr>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571061" y="321732"/>
            <a:ext cx="1404358" cy="1211187"/>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87849042"/>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0" y="990601"/>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117492" y="325190"/>
            <a:ext cx="496329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46116"/>
            <a:ext cx="11734800"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rPr>
              <a:t>Ethereum Price Over One Year</a:t>
            </a:r>
            <a:endParaRPr lang="en-US" sz="3600" dirty="0">
              <a:solidFill>
                <a:srgbClr val="0070C0"/>
              </a:solidFill>
            </a:endParaRPr>
          </a:p>
        </p:txBody>
      </p:sp>
      <p:pic>
        <p:nvPicPr>
          <p:cNvPr id="7" name="Picture 6" descr="A graph with orange line&#10;&#10;Description automatically generated">
            <a:extLst>
              <a:ext uri="{FF2B5EF4-FFF2-40B4-BE49-F238E27FC236}">
                <a16:creationId xmlns:a16="http://schemas.microsoft.com/office/drawing/2014/main" id="{A3FE2A8C-CC3F-5CD7-D963-DE45C3F82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1"/>
            <a:ext cx="12192000" cy="3513664"/>
          </a:xfrm>
          <a:prstGeom prst="rect">
            <a:avLst/>
          </a:prstGeom>
        </p:spPr>
      </p:pic>
    </p:spTree>
    <p:extLst>
      <p:ext uri="{BB962C8B-B14F-4D97-AF65-F5344CB8AC3E}">
        <p14:creationId xmlns:p14="http://schemas.microsoft.com/office/powerpoint/2010/main" val="4263004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5255741" y="362260"/>
            <a:ext cx="670765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94244"/>
            <a:ext cx="11734800" cy="8863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rPr>
              <a:t>Comparative</a:t>
            </a:r>
            <a:r>
              <a:rPr lang="en-US" sz="2800" b="1" dirty="0">
                <a:solidFill>
                  <a:schemeClr val="tx1">
                    <a:lumMod val="75000"/>
                    <a:lumOff val="25000"/>
                  </a:schemeClr>
                </a:solidFill>
              </a:rPr>
              <a:t> </a:t>
            </a:r>
            <a:r>
              <a:rPr lang="en-US" sz="3600" b="1" dirty="0">
                <a:solidFill>
                  <a:srgbClr val="0070C0"/>
                </a:solidFill>
              </a:rPr>
              <a:t>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grpSp>
        <p:nvGrpSpPr>
          <p:cNvPr id="10" name="Group 9">
            <a:extLst>
              <a:ext uri="{FF2B5EF4-FFF2-40B4-BE49-F238E27FC236}">
                <a16:creationId xmlns:a16="http://schemas.microsoft.com/office/drawing/2014/main" id="{93FC65B8-D190-F86F-FA95-232249DC7301}"/>
              </a:ext>
            </a:extLst>
          </p:cNvPr>
          <p:cNvGrpSpPr/>
          <p:nvPr/>
        </p:nvGrpSpPr>
        <p:grpSpPr>
          <a:xfrm>
            <a:off x="5013197" y="1971997"/>
            <a:ext cx="1944793" cy="1950889"/>
            <a:chOff x="5013197" y="1971997"/>
            <a:chExt cx="1944793" cy="1950889"/>
          </a:xfrm>
        </p:grpSpPr>
        <p:pic>
          <p:nvPicPr>
            <p:cNvPr id="4" name="Picture 3">
              <a:extLst>
                <a:ext uri="{FF2B5EF4-FFF2-40B4-BE49-F238E27FC236}">
                  <a16:creationId xmlns:a16="http://schemas.microsoft.com/office/drawing/2014/main" id="{7B8220B2-C28A-C65D-D625-228543A83783}"/>
                </a:ext>
              </a:extLst>
            </p:cNvPr>
            <p:cNvPicPr>
              <a:picLocks noChangeAspect="1"/>
            </p:cNvPicPr>
            <p:nvPr/>
          </p:nvPicPr>
          <p:blipFill>
            <a:blip r:embed="rId3"/>
            <a:stretch>
              <a:fillRect/>
            </a:stretch>
          </p:blipFill>
          <p:spPr>
            <a:xfrm>
              <a:off x="5013197" y="1971997"/>
              <a:ext cx="1944793" cy="1950889"/>
            </a:xfrm>
            <a:prstGeom prst="ellipse">
              <a:avLst/>
            </a:prstGeom>
            <a:ln>
              <a:noFill/>
            </a:ln>
            <a:effectLst>
              <a:softEdge rad="112500"/>
            </a:effectLst>
          </p:spPr>
        </p:pic>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5097358" y="2057384"/>
              <a:ext cx="1776470" cy="1787385"/>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9" name="Group 8">
            <a:extLst>
              <a:ext uri="{FF2B5EF4-FFF2-40B4-BE49-F238E27FC236}">
                <a16:creationId xmlns:a16="http://schemas.microsoft.com/office/drawing/2014/main" id="{DA8DD0CB-DA2C-7AEC-F945-47E8ABB89049}"/>
              </a:ext>
            </a:extLst>
          </p:cNvPr>
          <p:cNvGrpSpPr/>
          <p:nvPr/>
        </p:nvGrpSpPr>
        <p:grpSpPr>
          <a:xfrm>
            <a:off x="8805041" y="1971997"/>
            <a:ext cx="2047443" cy="2008612"/>
            <a:chOff x="8805041" y="2115071"/>
            <a:chExt cx="1865538" cy="1865538"/>
          </a:xfrm>
        </p:grpSpPr>
        <p:pic>
          <p:nvPicPr>
            <p:cNvPr id="5" name="Picture 4">
              <a:extLst>
                <a:ext uri="{FF2B5EF4-FFF2-40B4-BE49-F238E27FC236}">
                  <a16:creationId xmlns:a16="http://schemas.microsoft.com/office/drawing/2014/main" id="{CAE5EAF6-300F-5837-1728-082C030D5E3F}"/>
                </a:ext>
              </a:extLst>
            </p:cNvPr>
            <p:cNvPicPr>
              <a:picLocks noChangeAspect="1"/>
            </p:cNvPicPr>
            <p:nvPr/>
          </p:nvPicPr>
          <p:blipFill>
            <a:blip r:embed="rId4"/>
            <a:stretch>
              <a:fillRect/>
            </a:stretch>
          </p:blipFill>
          <p:spPr>
            <a:xfrm>
              <a:off x="8805041" y="2115071"/>
              <a:ext cx="1865538" cy="1865538"/>
            </a:xfrm>
            <a:prstGeom prst="ellipse">
              <a:avLst/>
            </a:prstGeom>
            <a:ln>
              <a:noFill/>
            </a:ln>
            <a:effectLst>
              <a:softEdge rad="112500"/>
            </a:effectLst>
          </p:spPr>
        </p:pic>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8950834" y="2250911"/>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2" name="Rectangle 31">
            <a:extLst>
              <a:ext uri="{FF2B5EF4-FFF2-40B4-BE49-F238E27FC236}">
                <a16:creationId xmlns:a16="http://schemas.microsoft.com/office/drawing/2014/main" id="{16FB0785-0013-474B-B959-F2CC8F4C0C1E}"/>
              </a:ext>
            </a:extLst>
          </p:cNvPr>
          <p:cNvSpPr/>
          <p:nvPr/>
        </p:nvSpPr>
        <p:spPr>
          <a:xfrm>
            <a:off x="-697904" y="1322738"/>
            <a:ext cx="2428875" cy="252441"/>
          </a:xfrm>
          <a:prstGeom prst="rect">
            <a:avLst/>
          </a:prstGeom>
        </p:spPr>
        <p:txBody>
          <a:bodyPr wrap="square" lIns="0" tIns="0" rIns="0" bIns="0" anchor="t">
            <a:spAutoFit/>
          </a:bodyPr>
          <a:lstStyle/>
          <a:p>
            <a:pPr algn="r">
              <a:lnSpc>
                <a:spcPts val="1900"/>
              </a:lnSpc>
            </a:pPr>
            <a:r>
              <a:rPr lang="en-US" sz="2400" b="1" dirty="0">
                <a:solidFill>
                  <a:schemeClr val="tx1">
                    <a:lumMod val="75000"/>
                    <a:lumOff val="25000"/>
                  </a:schemeClr>
                </a:solidFill>
                <a:cs typeface="Segoe UI" panose="020B0502040204020203" pitchFamily="34" charset="0"/>
              </a:rPr>
              <a:t>Bitcoin</a:t>
            </a:r>
          </a:p>
        </p:txBody>
      </p:sp>
      <p:sp>
        <p:nvSpPr>
          <p:cNvPr id="33" name="Rectangle 32">
            <a:extLst>
              <a:ext uri="{FF2B5EF4-FFF2-40B4-BE49-F238E27FC236}">
                <a16:creationId xmlns:a16="http://schemas.microsoft.com/office/drawing/2014/main" id="{913AB221-FD8D-4664-9B4C-AE1B1660ECAA}"/>
              </a:ext>
            </a:extLst>
          </p:cNvPr>
          <p:cNvSpPr/>
          <p:nvPr/>
        </p:nvSpPr>
        <p:spPr>
          <a:xfrm>
            <a:off x="4806201" y="1357350"/>
            <a:ext cx="2428875" cy="252441"/>
          </a:xfrm>
          <a:prstGeom prst="rect">
            <a:avLst/>
          </a:prstGeom>
        </p:spPr>
        <p:txBody>
          <a:bodyPr wrap="square" lIns="0" tIns="0" rIns="0" bIns="0" anchor="t">
            <a:spAutoFit/>
          </a:bodyPr>
          <a:lstStyle/>
          <a:p>
            <a:pPr algn="ctr">
              <a:lnSpc>
                <a:spcPts val="1900"/>
              </a:lnSpc>
            </a:pPr>
            <a:r>
              <a:rPr lang="en-US" sz="2400" b="1" dirty="0">
                <a:solidFill>
                  <a:schemeClr val="tx1">
                    <a:lumMod val="75000"/>
                    <a:lumOff val="25000"/>
                  </a:schemeClr>
                </a:solidFill>
                <a:cs typeface="Segoe UI" panose="020B0502040204020203" pitchFamily="34" charset="0"/>
              </a:rPr>
              <a:t>Dogecoin</a:t>
            </a:r>
          </a:p>
        </p:txBody>
      </p:sp>
      <p:sp>
        <p:nvSpPr>
          <p:cNvPr id="34" name="Rectangle 33">
            <a:extLst>
              <a:ext uri="{FF2B5EF4-FFF2-40B4-BE49-F238E27FC236}">
                <a16:creationId xmlns:a16="http://schemas.microsoft.com/office/drawing/2014/main" id="{53F5EDC0-C02E-4790-A681-CA7AB9133338}"/>
              </a:ext>
            </a:extLst>
          </p:cNvPr>
          <p:cNvSpPr/>
          <p:nvPr/>
        </p:nvSpPr>
        <p:spPr>
          <a:xfrm>
            <a:off x="9447221" y="1357350"/>
            <a:ext cx="2428875" cy="252441"/>
          </a:xfrm>
          <a:prstGeom prst="rect">
            <a:avLst/>
          </a:prstGeom>
        </p:spPr>
        <p:txBody>
          <a:bodyPr wrap="square" lIns="0" tIns="0" rIns="0" bIns="0" anchor="t">
            <a:spAutoFit/>
          </a:bodyPr>
          <a:lstStyle/>
          <a:p>
            <a:pPr>
              <a:lnSpc>
                <a:spcPts val="1900"/>
              </a:lnSpc>
            </a:pPr>
            <a:r>
              <a:rPr lang="en-US" sz="2400" b="1" dirty="0">
                <a:solidFill>
                  <a:schemeClr val="tx1">
                    <a:lumMod val="75000"/>
                    <a:lumOff val="25000"/>
                  </a:schemeClr>
                </a:solidFill>
                <a:cs typeface="Segoe UI" panose="020B0502040204020203" pitchFamily="34" charset="0"/>
              </a:rPr>
              <a:t>Ethereum</a:t>
            </a:r>
          </a:p>
        </p:txBody>
      </p:sp>
      <p:grpSp>
        <p:nvGrpSpPr>
          <p:cNvPr id="6" name="Group 5">
            <a:extLst>
              <a:ext uri="{FF2B5EF4-FFF2-40B4-BE49-F238E27FC236}">
                <a16:creationId xmlns:a16="http://schemas.microsoft.com/office/drawing/2014/main" id="{ED2DE6FA-1623-4006-2F46-A634954132E1}"/>
              </a:ext>
            </a:extLst>
          </p:cNvPr>
          <p:cNvGrpSpPr/>
          <p:nvPr/>
        </p:nvGrpSpPr>
        <p:grpSpPr>
          <a:xfrm>
            <a:off x="811660" y="2115071"/>
            <a:ext cx="1593858" cy="1593858"/>
            <a:chOff x="811660" y="2115071"/>
            <a:chExt cx="1593858" cy="1593858"/>
          </a:xfrm>
        </p:grpSpPr>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811660" y="2115071"/>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 name="Picture 2" descr="Bitcoin Logo Transparent PNG - 1232x1231 - Free Download on NicePNG">
              <a:extLst>
                <a:ext uri="{FF2B5EF4-FFF2-40B4-BE49-F238E27FC236}">
                  <a16:creationId xmlns:a16="http://schemas.microsoft.com/office/drawing/2014/main" id="{5FAFB090-B9C7-638C-D3B9-64B871F82B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789" y="2179723"/>
              <a:ext cx="1371600" cy="1436787"/>
            </a:xfrm>
            <a:prstGeom prst="ellipse">
              <a:avLst/>
            </a:prstGeom>
            <a:ln>
              <a:noFill/>
            </a:ln>
            <a:effectLst>
              <a:softEdge rad="112500"/>
            </a:effectLst>
          </p:spPr>
        </p:pic>
      </p:grpSp>
      <p:sp>
        <p:nvSpPr>
          <p:cNvPr id="13" name="TextBox 12">
            <a:extLst>
              <a:ext uri="{FF2B5EF4-FFF2-40B4-BE49-F238E27FC236}">
                <a16:creationId xmlns:a16="http://schemas.microsoft.com/office/drawing/2014/main" id="{9BE0264B-9A33-6B22-F1A1-5532C519DC8F}"/>
              </a:ext>
            </a:extLst>
          </p:cNvPr>
          <p:cNvSpPr txBox="1"/>
          <p:nvPr/>
        </p:nvSpPr>
        <p:spPr>
          <a:xfrm>
            <a:off x="663802" y="4322625"/>
            <a:ext cx="10761579" cy="2308324"/>
          </a:xfrm>
          <a:prstGeom prst="rect">
            <a:avLst/>
          </a:prstGeom>
          <a:noFill/>
        </p:spPr>
        <p:txBody>
          <a:bodyPr wrap="square">
            <a:spAutoFit/>
          </a:bodyPr>
          <a:lstStyle/>
          <a:p>
            <a:pPr marL="285750" indent="-285750" algn="l">
              <a:buFont typeface="Arial" panose="020B0604020202020204" pitchFamily="34" charset="0"/>
              <a:buChar char="•"/>
            </a:pPr>
            <a:r>
              <a:rPr lang="en-US" b="0" i="0" dirty="0">
                <a:effectLst/>
                <a:latin typeface="Slack-Lato"/>
              </a:rPr>
              <a:t>BTC and ETH have a much larger market capitalization than DOGE.</a:t>
            </a:r>
          </a:p>
          <a:p>
            <a:pPr marL="285750" indent="-285750" algn="l">
              <a:buFont typeface="Arial" panose="020B0604020202020204" pitchFamily="34" charset="0"/>
              <a:buChar char="•"/>
            </a:pPr>
            <a:endParaRPr lang="en-US" b="0" i="0" dirty="0">
              <a:effectLst/>
              <a:latin typeface="Slack-Lato"/>
            </a:endParaRPr>
          </a:p>
          <a:p>
            <a:pPr marL="285750" indent="-285750">
              <a:buFont typeface="Arial" panose="020B0604020202020204" pitchFamily="34" charset="0"/>
              <a:buChar char="•"/>
            </a:pPr>
            <a:r>
              <a:rPr lang="en-US" b="0" i="0" dirty="0">
                <a:effectLst/>
                <a:latin typeface="Slack-Lato"/>
              </a:rPr>
              <a:t>ETH has a much faster block time than BTC, while DOGE has the fastest block time among the three.</a:t>
            </a:r>
          </a:p>
          <a:p>
            <a:pPr marL="285750" indent="-285750">
              <a:buFont typeface="Arial" panose="020B0604020202020204" pitchFamily="34" charset="0"/>
              <a:buChar char="•"/>
            </a:pPr>
            <a:endParaRPr lang="en-US" b="0" i="0" dirty="0">
              <a:effectLst/>
              <a:latin typeface="Slack-Lato"/>
            </a:endParaRPr>
          </a:p>
          <a:p>
            <a:pPr marL="285750" indent="-285750">
              <a:buFont typeface="Arial" panose="020B0604020202020204" pitchFamily="34" charset="0"/>
              <a:buChar char="•"/>
            </a:pPr>
            <a:r>
              <a:rPr lang="en-US" b="0" i="0" dirty="0">
                <a:effectLst/>
                <a:latin typeface="Slack-Lato"/>
              </a:rPr>
              <a:t>All three are decentralized, but BTC is more focused on being a store of value, while ETH is focused on smart contracts and </a:t>
            </a:r>
            <a:r>
              <a:rPr lang="en-US" b="0" i="0" dirty="0" err="1">
                <a:effectLst/>
                <a:latin typeface="Slack-Lato"/>
              </a:rPr>
              <a:t>dApps</a:t>
            </a:r>
            <a:r>
              <a:rPr lang="en-US" b="0" i="0" dirty="0">
                <a:effectLst/>
                <a:latin typeface="Slack-Lato"/>
              </a:rPr>
              <a:t>. DOGE is more community-driven and focused on charity.</a:t>
            </a:r>
          </a:p>
          <a:p>
            <a:pPr marL="285750" indent="-285750">
              <a:buFont typeface="Arial" panose="020B0604020202020204" pitchFamily="34" charset="0"/>
              <a:buChar char="•"/>
            </a:pPr>
            <a:endParaRPr lang="en-US" b="0" i="0" dirty="0">
              <a:effectLst/>
              <a:latin typeface="Slack-Lato"/>
            </a:endParaRPr>
          </a:p>
          <a:p>
            <a:pPr marL="285750" indent="-285750" algn="l">
              <a:buFont typeface="Arial" panose="020B0604020202020204" pitchFamily="34" charset="0"/>
              <a:buChar char="•"/>
            </a:pPr>
            <a:endParaRPr lang="en-US" b="0" i="0" dirty="0">
              <a:effectLst/>
              <a:latin typeface="Slack-Lato"/>
            </a:endParaRPr>
          </a:p>
        </p:txBody>
      </p:sp>
    </p:spTree>
    <p:extLst>
      <p:ext uri="{BB962C8B-B14F-4D97-AF65-F5344CB8AC3E}">
        <p14:creationId xmlns:p14="http://schemas.microsoft.com/office/powerpoint/2010/main" val="3887579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3021226" y="386974"/>
            <a:ext cx="894217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18308"/>
            <a:ext cx="11734800"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rPr>
              <a:t>Correlations</a:t>
            </a:r>
            <a:endParaRPr lang="en-US" sz="3600" dirty="0">
              <a:solidFill>
                <a:srgbClr val="0070C0"/>
              </a:solidFill>
            </a:endParaRPr>
          </a:p>
        </p:txBody>
      </p:sp>
      <p:pic>
        <p:nvPicPr>
          <p:cNvPr id="23" name="Picture 22" descr="A graph of a graph&#10;&#10;Description automatically generated with medium confidence">
            <a:extLst>
              <a:ext uri="{FF2B5EF4-FFF2-40B4-BE49-F238E27FC236}">
                <a16:creationId xmlns:a16="http://schemas.microsoft.com/office/drawing/2014/main" id="{A1FCD0AB-14BA-AC44-E125-A81C2179F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98" y="655641"/>
            <a:ext cx="11417643" cy="4567057"/>
          </a:xfrm>
          <a:prstGeom prst="rect">
            <a:avLst/>
          </a:prstGeom>
        </p:spPr>
      </p:pic>
      <p:pic>
        <p:nvPicPr>
          <p:cNvPr id="24" name="Picture 23" descr="A close-up of a price tag&#10;&#10;Description automatically generated">
            <a:extLst>
              <a:ext uri="{FF2B5EF4-FFF2-40B4-BE49-F238E27FC236}">
                <a16:creationId xmlns:a16="http://schemas.microsoft.com/office/drawing/2014/main" id="{5F171BD0-8F0E-C165-9F2D-81C357F96EE6}"/>
              </a:ext>
            </a:extLst>
          </p:cNvPr>
          <p:cNvPicPr>
            <a:picLocks noChangeAspect="1"/>
          </p:cNvPicPr>
          <p:nvPr/>
        </p:nvPicPr>
        <p:blipFill rotWithShape="1">
          <a:blip r:embed="rId4">
            <a:extLst>
              <a:ext uri="{28A0092B-C50C-407E-A947-70E740481C1C}">
                <a14:useLocalDpi xmlns:a14="http://schemas.microsoft.com/office/drawing/2010/main" val="0"/>
              </a:ext>
            </a:extLst>
          </a:blip>
          <a:srcRect l="678" t="34247" r="-678" b="24319"/>
          <a:stretch/>
        </p:blipFill>
        <p:spPr>
          <a:xfrm>
            <a:off x="0" y="4162703"/>
            <a:ext cx="6227805" cy="2308323"/>
          </a:xfrm>
          <a:prstGeom prst="rect">
            <a:avLst/>
          </a:prstGeom>
        </p:spPr>
      </p:pic>
      <p:sp>
        <p:nvSpPr>
          <p:cNvPr id="6" name="TextBox 5">
            <a:extLst>
              <a:ext uri="{FF2B5EF4-FFF2-40B4-BE49-F238E27FC236}">
                <a16:creationId xmlns:a16="http://schemas.microsoft.com/office/drawing/2014/main" id="{0546EB66-7603-070A-BDFA-7E38381C1D2C}"/>
              </a:ext>
            </a:extLst>
          </p:cNvPr>
          <p:cNvSpPr txBox="1"/>
          <p:nvPr/>
        </p:nvSpPr>
        <p:spPr>
          <a:xfrm>
            <a:off x="6314303" y="4018868"/>
            <a:ext cx="5877697" cy="2407659"/>
          </a:xfrm>
          <a:prstGeom prst="rect">
            <a:avLst/>
          </a:prstGeom>
          <a:noFill/>
        </p:spPr>
        <p:txBody>
          <a:bodyPr wrap="square">
            <a:spAutoFit/>
          </a:bodyPr>
          <a:lstStyle/>
          <a:p>
            <a:r>
              <a:rPr lang="en-US" dirty="0"/>
              <a:t>Conclusions:</a:t>
            </a:r>
          </a:p>
          <a:p>
            <a:pPr marL="285750" indent="-285750">
              <a:buFont typeface="Arial" panose="020B0604020202020204" pitchFamily="34" charset="0"/>
              <a:buChar char="•"/>
            </a:pPr>
            <a:r>
              <a:rPr lang="en-US" sz="1600" dirty="0"/>
              <a:t>The three cryptocurrencies displays a consistent movement pattern, often moving in tandem with each other. </a:t>
            </a:r>
          </a:p>
          <a:p>
            <a:pPr marL="285750" indent="-285750">
              <a:buFont typeface="Arial" panose="020B0604020202020204" pitchFamily="34" charset="0"/>
              <a:buChar char="•"/>
            </a:pPr>
            <a:r>
              <a:rPr lang="en-US" sz="1600" dirty="0"/>
              <a:t>DODG and ETH exhibited a particularly strong correlation, frequently moving in sync. </a:t>
            </a:r>
          </a:p>
          <a:p>
            <a:pPr marL="285750" indent="-285750">
              <a:buFont typeface="Arial" panose="020B0604020202020204" pitchFamily="34" charset="0"/>
              <a:buChar char="•"/>
            </a:pPr>
            <a:r>
              <a:rPr lang="en-US" sz="1600" dirty="0"/>
              <a:t>This connection can be attributed to the fact that DODG's value is primarily derived from ETH, resulting in their prices moving together.</a:t>
            </a:r>
          </a:p>
          <a:p>
            <a:endParaRPr lang="en-US" dirty="0"/>
          </a:p>
        </p:txBody>
      </p:sp>
    </p:spTree>
    <p:extLst>
      <p:ext uri="{BB962C8B-B14F-4D97-AF65-F5344CB8AC3E}">
        <p14:creationId xmlns:p14="http://schemas.microsoft.com/office/powerpoint/2010/main" val="4117508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451124" y="386974"/>
            <a:ext cx="461730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18308"/>
            <a:ext cx="11734800"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rPr>
              <a:t>72 Hrs. Predictions Using Prophet Model</a:t>
            </a:r>
            <a:endParaRPr lang="en-US" sz="3600" dirty="0">
              <a:solidFill>
                <a:srgbClr val="0070C0"/>
              </a:solidFill>
            </a:endParaRPr>
          </a:p>
        </p:txBody>
      </p:sp>
      <p:pic>
        <p:nvPicPr>
          <p:cNvPr id="3" name="Picture 2">
            <a:extLst>
              <a:ext uri="{FF2B5EF4-FFF2-40B4-BE49-F238E27FC236}">
                <a16:creationId xmlns:a16="http://schemas.microsoft.com/office/drawing/2014/main" id="{94E96536-793A-FBE0-0A45-2D0C6835D833}"/>
              </a:ext>
            </a:extLst>
          </p:cNvPr>
          <p:cNvPicPr>
            <a:picLocks noChangeAspect="1"/>
          </p:cNvPicPr>
          <p:nvPr/>
        </p:nvPicPr>
        <p:blipFill>
          <a:blip r:embed="rId3"/>
          <a:stretch>
            <a:fillRect/>
          </a:stretch>
        </p:blipFill>
        <p:spPr>
          <a:xfrm>
            <a:off x="509656" y="708253"/>
            <a:ext cx="4592207" cy="3002596"/>
          </a:xfrm>
          <a:prstGeom prst="rect">
            <a:avLst/>
          </a:prstGeom>
        </p:spPr>
      </p:pic>
      <p:pic>
        <p:nvPicPr>
          <p:cNvPr id="6" name="Picture 5">
            <a:extLst>
              <a:ext uri="{FF2B5EF4-FFF2-40B4-BE49-F238E27FC236}">
                <a16:creationId xmlns:a16="http://schemas.microsoft.com/office/drawing/2014/main" id="{60E252A0-4B2F-480E-D0C4-FB462A59F122}"/>
              </a:ext>
            </a:extLst>
          </p:cNvPr>
          <p:cNvPicPr>
            <a:picLocks noChangeAspect="1"/>
          </p:cNvPicPr>
          <p:nvPr/>
        </p:nvPicPr>
        <p:blipFill>
          <a:blip r:embed="rId4"/>
          <a:stretch>
            <a:fillRect/>
          </a:stretch>
        </p:blipFill>
        <p:spPr>
          <a:xfrm>
            <a:off x="7243391" y="565589"/>
            <a:ext cx="4438953" cy="3145260"/>
          </a:xfrm>
          <a:prstGeom prst="rect">
            <a:avLst/>
          </a:prstGeom>
        </p:spPr>
      </p:pic>
      <p:pic>
        <p:nvPicPr>
          <p:cNvPr id="7" name="Picture 6">
            <a:extLst>
              <a:ext uri="{FF2B5EF4-FFF2-40B4-BE49-F238E27FC236}">
                <a16:creationId xmlns:a16="http://schemas.microsoft.com/office/drawing/2014/main" id="{5614594D-EDEA-CDB3-EE38-19A0EC3DA45D}"/>
              </a:ext>
            </a:extLst>
          </p:cNvPr>
          <p:cNvPicPr>
            <a:picLocks noChangeAspect="1"/>
          </p:cNvPicPr>
          <p:nvPr/>
        </p:nvPicPr>
        <p:blipFill>
          <a:blip r:embed="rId5"/>
          <a:stretch>
            <a:fillRect/>
          </a:stretch>
        </p:blipFill>
        <p:spPr>
          <a:xfrm>
            <a:off x="3651591" y="3626448"/>
            <a:ext cx="4592206" cy="3231552"/>
          </a:xfrm>
          <a:prstGeom prst="rect">
            <a:avLst/>
          </a:prstGeom>
        </p:spPr>
      </p:pic>
    </p:spTree>
    <p:extLst>
      <p:ext uri="{BB962C8B-B14F-4D97-AF65-F5344CB8AC3E}">
        <p14:creationId xmlns:p14="http://schemas.microsoft.com/office/powerpoint/2010/main" val="3487877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451124" y="386974"/>
            <a:ext cx="461730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18308"/>
            <a:ext cx="11734800"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rPr>
              <a:t>72 Hrs. Predictions Using Prophet Model</a:t>
            </a:r>
            <a:endParaRPr lang="en-US" sz="3600" dirty="0">
              <a:solidFill>
                <a:srgbClr val="0070C0"/>
              </a:solidFill>
            </a:endParaRPr>
          </a:p>
        </p:txBody>
      </p:sp>
      <p:pic>
        <p:nvPicPr>
          <p:cNvPr id="6" name="Picture 5">
            <a:extLst>
              <a:ext uri="{FF2B5EF4-FFF2-40B4-BE49-F238E27FC236}">
                <a16:creationId xmlns:a16="http://schemas.microsoft.com/office/drawing/2014/main" id="{60E252A0-4B2F-480E-D0C4-FB462A59F122}"/>
              </a:ext>
            </a:extLst>
          </p:cNvPr>
          <p:cNvPicPr>
            <a:picLocks noChangeAspect="1"/>
          </p:cNvPicPr>
          <p:nvPr/>
        </p:nvPicPr>
        <p:blipFill>
          <a:blip r:embed="rId3"/>
          <a:stretch>
            <a:fillRect/>
          </a:stretch>
        </p:blipFill>
        <p:spPr>
          <a:xfrm>
            <a:off x="7243391" y="565589"/>
            <a:ext cx="4438953" cy="3145260"/>
          </a:xfrm>
          <a:prstGeom prst="rect">
            <a:avLst/>
          </a:prstGeom>
        </p:spPr>
      </p:pic>
      <p:pic>
        <p:nvPicPr>
          <p:cNvPr id="7" name="Picture 6">
            <a:extLst>
              <a:ext uri="{FF2B5EF4-FFF2-40B4-BE49-F238E27FC236}">
                <a16:creationId xmlns:a16="http://schemas.microsoft.com/office/drawing/2014/main" id="{5614594D-EDEA-CDB3-EE38-19A0EC3DA45D}"/>
              </a:ext>
            </a:extLst>
          </p:cNvPr>
          <p:cNvPicPr>
            <a:picLocks noChangeAspect="1"/>
          </p:cNvPicPr>
          <p:nvPr/>
        </p:nvPicPr>
        <p:blipFill>
          <a:blip r:embed="rId4"/>
          <a:stretch>
            <a:fillRect/>
          </a:stretch>
        </p:blipFill>
        <p:spPr>
          <a:xfrm>
            <a:off x="3651591" y="3626448"/>
            <a:ext cx="4592206" cy="3231552"/>
          </a:xfrm>
          <a:prstGeom prst="rect">
            <a:avLst/>
          </a:prstGeom>
        </p:spPr>
      </p:pic>
      <p:pic>
        <p:nvPicPr>
          <p:cNvPr id="3" name="Picture 2">
            <a:extLst>
              <a:ext uri="{FF2B5EF4-FFF2-40B4-BE49-F238E27FC236}">
                <a16:creationId xmlns:a16="http://schemas.microsoft.com/office/drawing/2014/main" id="{94E96536-793A-FBE0-0A45-2D0C6835D833}"/>
              </a:ext>
            </a:extLst>
          </p:cNvPr>
          <p:cNvPicPr>
            <a:picLocks noChangeAspect="1"/>
          </p:cNvPicPr>
          <p:nvPr/>
        </p:nvPicPr>
        <p:blipFill>
          <a:blip r:embed="rId5"/>
          <a:stretch>
            <a:fillRect/>
          </a:stretch>
        </p:blipFill>
        <p:spPr>
          <a:xfrm>
            <a:off x="1868916" y="891715"/>
            <a:ext cx="7157151" cy="4679674"/>
          </a:xfrm>
          <a:prstGeom prst="rect">
            <a:avLst/>
          </a:prstGeom>
        </p:spPr>
      </p:pic>
    </p:spTree>
    <p:extLst>
      <p:ext uri="{BB962C8B-B14F-4D97-AF65-F5344CB8AC3E}">
        <p14:creationId xmlns:p14="http://schemas.microsoft.com/office/powerpoint/2010/main" val="3510876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451124" y="386974"/>
            <a:ext cx="461730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18308"/>
            <a:ext cx="11734800"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rPr>
              <a:t>72 </a:t>
            </a:r>
            <a:r>
              <a:rPr lang="en-US" sz="3600" b="1" dirty="0" err="1">
                <a:solidFill>
                  <a:srgbClr val="0070C0"/>
                </a:solidFill>
              </a:rPr>
              <a:t>Hrs.Predictions</a:t>
            </a:r>
            <a:r>
              <a:rPr lang="en-US" sz="3600" b="1" dirty="0">
                <a:solidFill>
                  <a:srgbClr val="0070C0"/>
                </a:solidFill>
              </a:rPr>
              <a:t> Using Prophet Model</a:t>
            </a:r>
            <a:endParaRPr lang="en-US" sz="3600" dirty="0">
              <a:solidFill>
                <a:srgbClr val="0070C0"/>
              </a:solidFill>
            </a:endParaRPr>
          </a:p>
        </p:txBody>
      </p:sp>
      <p:pic>
        <p:nvPicPr>
          <p:cNvPr id="3" name="Picture 2">
            <a:extLst>
              <a:ext uri="{FF2B5EF4-FFF2-40B4-BE49-F238E27FC236}">
                <a16:creationId xmlns:a16="http://schemas.microsoft.com/office/drawing/2014/main" id="{94E96536-793A-FBE0-0A45-2D0C6835D833}"/>
              </a:ext>
            </a:extLst>
          </p:cNvPr>
          <p:cNvPicPr>
            <a:picLocks noChangeAspect="1"/>
          </p:cNvPicPr>
          <p:nvPr/>
        </p:nvPicPr>
        <p:blipFill>
          <a:blip r:embed="rId3"/>
          <a:stretch>
            <a:fillRect/>
          </a:stretch>
        </p:blipFill>
        <p:spPr>
          <a:xfrm>
            <a:off x="509656" y="708253"/>
            <a:ext cx="4592207" cy="3002596"/>
          </a:xfrm>
          <a:prstGeom prst="rect">
            <a:avLst/>
          </a:prstGeom>
        </p:spPr>
      </p:pic>
      <p:pic>
        <p:nvPicPr>
          <p:cNvPr id="7" name="Picture 6">
            <a:extLst>
              <a:ext uri="{FF2B5EF4-FFF2-40B4-BE49-F238E27FC236}">
                <a16:creationId xmlns:a16="http://schemas.microsoft.com/office/drawing/2014/main" id="{5614594D-EDEA-CDB3-EE38-19A0EC3DA45D}"/>
              </a:ext>
            </a:extLst>
          </p:cNvPr>
          <p:cNvPicPr>
            <a:picLocks noChangeAspect="1"/>
          </p:cNvPicPr>
          <p:nvPr/>
        </p:nvPicPr>
        <p:blipFill>
          <a:blip r:embed="rId4"/>
          <a:stretch>
            <a:fillRect/>
          </a:stretch>
        </p:blipFill>
        <p:spPr>
          <a:xfrm>
            <a:off x="3651591" y="3626448"/>
            <a:ext cx="4592206" cy="3231552"/>
          </a:xfrm>
          <a:prstGeom prst="rect">
            <a:avLst/>
          </a:prstGeom>
        </p:spPr>
      </p:pic>
      <p:pic>
        <p:nvPicPr>
          <p:cNvPr id="6" name="Picture 5">
            <a:extLst>
              <a:ext uri="{FF2B5EF4-FFF2-40B4-BE49-F238E27FC236}">
                <a16:creationId xmlns:a16="http://schemas.microsoft.com/office/drawing/2014/main" id="{60E252A0-4B2F-480E-D0C4-FB462A59F122}"/>
              </a:ext>
            </a:extLst>
          </p:cNvPr>
          <p:cNvPicPr>
            <a:picLocks noChangeAspect="1"/>
          </p:cNvPicPr>
          <p:nvPr/>
        </p:nvPicPr>
        <p:blipFill>
          <a:blip r:embed="rId5"/>
          <a:stretch>
            <a:fillRect/>
          </a:stretch>
        </p:blipFill>
        <p:spPr>
          <a:xfrm>
            <a:off x="2546254" y="786792"/>
            <a:ext cx="7757458" cy="5496617"/>
          </a:xfrm>
          <a:prstGeom prst="rect">
            <a:avLst/>
          </a:prstGeom>
        </p:spPr>
      </p:pic>
    </p:spTree>
    <p:extLst>
      <p:ext uri="{BB962C8B-B14F-4D97-AF65-F5344CB8AC3E}">
        <p14:creationId xmlns:p14="http://schemas.microsoft.com/office/powerpoint/2010/main" val="2037049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451124" y="386974"/>
            <a:ext cx="461730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18308"/>
            <a:ext cx="11734800"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rPr>
              <a:t>72 Hrs. Predictions Using Prophet Model</a:t>
            </a:r>
            <a:endParaRPr lang="en-US" sz="3600" dirty="0">
              <a:solidFill>
                <a:srgbClr val="0070C0"/>
              </a:solidFill>
            </a:endParaRPr>
          </a:p>
        </p:txBody>
      </p:sp>
      <p:pic>
        <p:nvPicPr>
          <p:cNvPr id="3" name="Picture 2">
            <a:extLst>
              <a:ext uri="{FF2B5EF4-FFF2-40B4-BE49-F238E27FC236}">
                <a16:creationId xmlns:a16="http://schemas.microsoft.com/office/drawing/2014/main" id="{94E96536-793A-FBE0-0A45-2D0C6835D833}"/>
              </a:ext>
            </a:extLst>
          </p:cNvPr>
          <p:cNvPicPr>
            <a:picLocks noChangeAspect="1"/>
          </p:cNvPicPr>
          <p:nvPr/>
        </p:nvPicPr>
        <p:blipFill>
          <a:blip r:embed="rId3"/>
          <a:stretch>
            <a:fillRect/>
          </a:stretch>
        </p:blipFill>
        <p:spPr>
          <a:xfrm>
            <a:off x="509656" y="708253"/>
            <a:ext cx="4592207" cy="3002596"/>
          </a:xfrm>
          <a:prstGeom prst="rect">
            <a:avLst/>
          </a:prstGeom>
        </p:spPr>
      </p:pic>
      <p:pic>
        <p:nvPicPr>
          <p:cNvPr id="6" name="Picture 5">
            <a:extLst>
              <a:ext uri="{FF2B5EF4-FFF2-40B4-BE49-F238E27FC236}">
                <a16:creationId xmlns:a16="http://schemas.microsoft.com/office/drawing/2014/main" id="{60E252A0-4B2F-480E-D0C4-FB462A59F122}"/>
              </a:ext>
            </a:extLst>
          </p:cNvPr>
          <p:cNvPicPr>
            <a:picLocks noChangeAspect="1"/>
          </p:cNvPicPr>
          <p:nvPr/>
        </p:nvPicPr>
        <p:blipFill>
          <a:blip r:embed="rId4"/>
          <a:stretch>
            <a:fillRect/>
          </a:stretch>
        </p:blipFill>
        <p:spPr>
          <a:xfrm>
            <a:off x="7243391" y="565589"/>
            <a:ext cx="4438953" cy="3145260"/>
          </a:xfrm>
          <a:prstGeom prst="rect">
            <a:avLst/>
          </a:prstGeom>
        </p:spPr>
      </p:pic>
      <p:pic>
        <p:nvPicPr>
          <p:cNvPr id="7" name="Picture 6">
            <a:extLst>
              <a:ext uri="{FF2B5EF4-FFF2-40B4-BE49-F238E27FC236}">
                <a16:creationId xmlns:a16="http://schemas.microsoft.com/office/drawing/2014/main" id="{5614594D-EDEA-CDB3-EE38-19A0EC3DA45D}"/>
              </a:ext>
            </a:extLst>
          </p:cNvPr>
          <p:cNvPicPr>
            <a:picLocks noChangeAspect="1"/>
          </p:cNvPicPr>
          <p:nvPr/>
        </p:nvPicPr>
        <p:blipFill>
          <a:blip r:embed="rId5"/>
          <a:stretch>
            <a:fillRect/>
          </a:stretch>
        </p:blipFill>
        <p:spPr>
          <a:xfrm>
            <a:off x="2216686" y="1237957"/>
            <a:ext cx="7986378" cy="5620043"/>
          </a:xfrm>
          <a:prstGeom prst="rect">
            <a:avLst/>
          </a:prstGeom>
        </p:spPr>
      </p:pic>
    </p:spTree>
    <p:extLst>
      <p:ext uri="{BB962C8B-B14F-4D97-AF65-F5344CB8AC3E}">
        <p14:creationId xmlns:p14="http://schemas.microsoft.com/office/powerpoint/2010/main" val="1024130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451124" y="386974"/>
            <a:ext cx="461730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18308"/>
            <a:ext cx="11734800"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rPr>
              <a:t>72 Hrs. Predictions Using Prophet Model</a:t>
            </a:r>
            <a:endParaRPr lang="en-US" sz="3600" dirty="0">
              <a:solidFill>
                <a:srgbClr val="0070C0"/>
              </a:solidFill>
            </a:endParaRPr>
          </a:p>
        </p:txBody>
      </p:sp>
      <p:pic>
        <p:nvPicPr>
          <p:cNvPr id="3" name="Picture 2">
            <a:extLst>
              <a:ext uri="{FF2B5EF4-FFF2-40B4-BE49-F238E27FC236}">
                <a16:creationId xmlns:a16="http://schemas.microsoft.com/office/drawing/2014/main" id="{94E96536-793A-FBE0-0A45-2D0C6835D833}"/>
              </a:ext>
            </a:extLst>
          </p:cNvPr>
          <p:cNvPicPr>
            <a:picLocks noChangeAspect="1"/>
          </p:cNvPicPr>
          <p:nvPr/>
        </p:nvPicPr>
        <p:blipFill>
          <a:blip r:embed="rId3"/>
          <a:stretch>
            <a:fillRect/>
          </a:stretch>
        </p:blipFill>
        <p:spPr>
          <a:xfrm>
            <a:off x="228600" y="655641"/>
            <a:ext cx="4759410" cy="3111921"/>
          </a:xfrm>
          <a:prstGeom prst="rect">
            <a:avLst/>
          </a:prstGeom>
        </p:spPr>
      </p:pic>
      <p:pic>
        <p:nvPicPr>
          <p:cNvPr id="6" name="Picture 5">
            <a:extLst>
              <a:ext uri="{FF2B5EF4-FFF2-40B4-BE49-F238E27FC236}">
                <a16:creationId xmlns:a16="http://schemas.microsoft.com/office/drawing/2014/main" id="{60E252A0-4B2F-480E-D0C4-FB462A59F122}"/>
              </a:ext>
            </a:extLst>
          </p:cNvPr>
          <p:cNvPicPr>
            <a:picLocks noChangeAspect="1"/>
          </p:cNvPicPr>
          <p:nvPr/>
        </p:nvPicPr>
        <p:blipFill>
          <a:blip r:embed="rId4"/>
          <a:stretch>
            <a:fillRect/>
          </a:stretch>
        </p:blipFill>
        <p:spPr>
          <a:xfrm>
            <a:off x="6905196" y="616906"/>
            <a:ext cx="4438953" cy="3145260"/>
          </a:xfrm>
          <a:prstGeom prst="rect">
            <a:avLst/>
          </a:prstGeom>
        </p:spPr>
      </p:pic>
      <p:pic>
        <p:nvPicPr>
          <p:cNvPr id="7" name="Picture 6">
            <a:extLst>
              <a:ext uri="{FF2B5EF4-FFF2-40B4-BE49-F238E27FC236}">
                <a16:creationId xmlns:a16="http://schemas.microsoft.com/office/drawing/2014/main" id="{5614594D-EDEA-CDB3-EE38-19A0EC3DA45D}"/>
              </a:ext>
            </a:extLst>
          </p:cNvPr>
          <p:cNvPicPr>
            <a:picLocks noChangeAspect="1"/>
          </p:cNvPicPr>
          <p:nvPr/>
        </p:nvPicPr>
        <p:blipFill>
          <a:blip r:embed="rId5"/>
          <a:stretch>
            <a:fillRect/>
          </a:stretch>
        </p:blipFill>
        <p:spPr>
          <a:xfrm>
            <a:off x="3575610" y="3700643"/>
            <a:ext cx="4592206" cy="3231552"/>
          </a:xfrm>
          <a:prstGeom prst="rect">
            <a:avLst/>
          </a:prstGeom>
        </p:spPr>
      </p:pic>
      <p:sp>
        <p:nvSpPr>
          <p:cNvPr id="2" name="TextBox 1">
            <a:extLst>
              <a:ext uri="{FF2B5EF4-FFF2-40B4-BE49-F238E27FC236}">
                <a16:creationId xmlns:a16="http://schemas.microsoft.com/office/drawing/2014/main" id="{F2A3ADF7-B6C1-27F0-FC3C-7C717ED64A07}"/>
              </a:ext>
            </a:extLst>
          </p:cNvPr>
          <p:cNvSpPr txBox="1"/>
          <p:nvPr/>
        </p:nvSpPr>
        <p:spPr>
          <a:xfrm>
            <a:off x="1998150" y="1115504"/>
            <a:ext cx="8575589" cy="4985980"/>
          </a:xfrm>
          <a:prstGeom prst="rect">
            <a:avLst/>
          </a:prstGeom>
          <a:solidFill>
            <a:schemeClr val="bg1"/>
          </a:solidFill>
        </p:spPr>
        <p:txBody>
          <a:bodyPr wrap="square" rtlCol="0">
            <a:spAutoFit/>
          </a:bodyPr>
          <a:lstStyle/>
          <a:p>
            <a:r>
              <a:rPr lang="en-US" sz="2400" dirty="0">
                <a:solidFill>
                  <a:srgbClr val="1C2B33"/>
                </a:solidFill>
                <a:highlight>
                  <a:srgbClr val="FFFFFF"/>
                </a:highlight>
                <a:latin typeface="Optimistic"/>
              </a:rPr>
              <a:t>Conclusion:</a:t>
            </a:r>
          </a:p>
          <a:p>
            <a:endParaRPr lang="en-US" dirty="0"/>
          </a:p>
          <a:p>
            <a:pPr marL="285750" indent="-285750">
              <a:buFont typeface="Arial" panose="020B0604020202020204" pitchFamily="34" charset="0"/>
              <a:buChar char="•"/>
            </a:pPr>
            <a:r>
              <a:rPr lang="en-US" b="0" i="0" u="none" strike="noStrike" dirty="0">
                <a:solidFill>
                  <a:srgbClr val="1C2B33"/>
                </a:solidFill>
                <a:effectLst/>
                <a:highlight>
                  <a:srgbClr val="FFFFFF"/>
                </a:highlight>
                <a:latin typeface="Optimistic"/>
              </a:rPr>
              <a:t>The accuracy of the Prophet model in forecasting the 3 cryptocurrency prices varies</a:t>
            </a:r>
          </a:p>
          <a:p>
            <a:pPr marL="285750" indent="-285750">
              <a:buFont typeface="Arial" panose="020B0604020202020204" pitchFamily="34" charset="0"/>
              <a:buChar char="•"/>
            </a:pPr>
            <a:r>
              <a:rPr lang="en-US" dirty="0">
                <a:solidFill>
                  <a:srgbClr val="1C2B33"/>
                </a:solidFill>
                <a:highlight>
                  <a:srgbClr val="FFFFFF"/>
                </a:highlight>
                <a:latin typeface="Optimistic"/>
              </a:rPr>
              <a:t>On an average it achieved a precision of 94.5%</a:t>
            </a:r>
          </a:p>
          <a:p>
            <a:pPr marL="285750" indent="-285750">
              <a:buFont typeface="Arial" panose="020B0604020202020204" pitchFamily="34" charset="0"/>
              <a:buChar char="•"/>
            </a:pPr>
            <a:r>
              <a:rPr lang="en-US" dirty="0">
                <a:solidFill>
                  <a:srgbClr val="1C2B33"/>
                </a:solidFill>
                <a:highlight>
                  <a:srgbClr val="FFFFFF"/>
                </a:highlight>
                <a:latin typeface="Optimistic"/>
              </a:rPr>
              <a:t>The quality is dependent on various factors like, quality of data, complexity of the model and volatility of cryptocurrency market and other influences</a:t>
            </a:r>
          </a:p>
          <a:p>
            <a:pPr marL="285750" indent="-285750">
              <a:buFont typeface="Arial" panose="020B0604020202020204" pitchFamily="34" charset="0"/>
              <a:buChar char="•"/>
            </a:pPr>
            <a:endParaRPr lang="en-US" b="0" i="0" u="none" strike="noStrike" dirty="0">
              <a:solidFill>
                <a:srgbClr val="1C2B33"/>
              </a:solidFill>
              <a:effectLst/>
              <a:highlight>
                <a:srgbClr val="FFFFFF"/>
              </a:highlight>
              <a:latin typeface="Optimistic"/>
            </a:endParaRPr>
          </a:p>
          <a:p>
            <a:r>
              <a:rPr lang="en-US" sz="2400" dirty="0">
                <a:solidFill>
                  <a:srgbClr val="1C2B33"/>
                </a:solidFill>
                <a:highlight>
                  <a:srgbClr val="FFFFFF"/>
                </a:highlight>
                <a:latin typeface="Optimistic"/>
              </a:rPr>
              <a:t>Next Steps:</a:t>
            </a:r>
          </a:p>
          <a:p>
            <a:pPr marL="285750" indent="-285750">
              <a:buFont typeface="Arial" panose="020B0604020202020204" pitchFamily="34" charset="0"/>
              <a:buChar char="•"/>
            </a:pPr>
            <a:r>
              <a:rPr lang="en-US" b="0" i="0" u="none" strike="noStrike" dirty="0">
                <a:solidFill>
                  <a:srgbClr val="1C2B33"/>
                </a:solidFill>
                <a:effectLst/>
                <a:highlight>
                  <a:srgbClr val="FFFFFF"/>
                </a:highlight>
                <a:latin typeface="Optimistic"/>
              </a:rPr>
              <a:t>To use Prophet in conjunction with other tools and techniques to get a more comprehensive view of the market</a:t>
            </a:r>
          </a:p>
          <a:p>
            <a:pPr marL="285750" indent="-285750">
              <a:buFont typeface="Arial" panose="020B0604020202020204" pitchFamily="34" charset="0"/>
              <a:buChar char="•"/>
            </a:pPr>
            <a:r>
              <a:rPr lang="en-US" b="0" i="0" u="none" strike="noStrike" dirty="0">
                <a:solidFill>
                  <a:srgbClr val="1C2B33"/>
                </a:solidFill>
                <a:effectLst/>
                <a:highlight>
                  <a:srgbClr val="FFFFFF"/>
                </a:highlight>
                <a:latin typeface="Optimistic"/>
              </a:rPr>
              <a:t>Integrate Prophet with machine learning algorithms, like regression or classification models, to improve forecasting accuracy.</a:t>
            </a:r>
            <a:endParaRPr lang="en-US" dirty="0">
              <a:solidFill>
                <a:srgbClr val="1C2B33"/>
              </a:solidFill>
              <a:highlight>
                <a:srgbClr val="FFFFFF"/>
              </a:highlight>
              <a:latin typeface="Optimistic"/>
            </a:endParaRPr>
          </a:p>
          <a:p>
            <a:pPr marL="285750" indent="-285750">
              <a:buFont typeface="Arial" panose="020B0604020202020204" pitchFamily="34" charset="0"/>
              <a:buChar char="•"/>
            </a:pPr>
            <a:r>
              <a:rPr lang="en-US" b="0" i="0" u="none" strike="noStrike" dirty="0">
                <a:solidFill>
                  <a:srgbClr val="1C2B33"/>
                </a:solidFill>
                <a:effectLst/>
                <a:highlight>
                  <a:srgbClr val="FFFFFF"/>
                </a:highlight>
                <a:latin typeface="Optimistic"/>
              </a:rPr>
              <a:t>Use deep learning models to capture complex patterns in the data.</a:t>
            </a:r>
          </a:p>
          <a:p>
            <a:pPr marL="285750" indent="-285750">
              <a:buFont typeface="Arial" panose="020B0604020202020204" pitchFamily="34" charset="0"/>
              <a:buChar char="•"/>
            </a:pPr>
            <a:r>
              <a:rPr lang="en-US" b="0" i="0" u="none" strike="noStrike" dirty="0">
                <a:solidFill>
                  <a:srgbClr val="1C2B33"/>
                </a:solidFill>
                <a:effectLst/>
                <a:highlight>
                  <a:srgbClr val="FFFFFF"/>
                </a:highlight>
                <a:latin typeface="Optimistic"/>
              </a:rPr>
              <a:t>Leverage pre-trained models </a:t>
            </a:r>
            <a:r>
              <a:rPr lang="en-US" dirty="0">
                <a:solidFill>
                  <a:srgbClr val="1C2B33"/>
                </a:solidFill>
                <a:highlight>
                  <a:srgbClr val="FFFFFF"/>
                </a:highlight>
                <a:latin typeface="Optimistic"/>
              </a:rPr>
              <a:t>that are available and fine-tune for </a:t>
            </a:r>
            <a:r>
              <a:rPr lang="en-US" b="0" i="0" u="none" strike="noStrike" dirty="0">
                <a:solidFill>
                  <a:srgbClr val="1C2B33"/>
                </a:solidFill>
                <a:effectLst/>
                <a:highlight>
                  <a:srgbClr val="FFFFFF"/>
                </a:highlight>
                <a:latin typeface="Optimistic"/>
              </a:rPr>
              <a:t>specific cryptocurrency forecasting task.</a:t>
            </a:r>
          </a:p>
          <a:p>
            <a:endParaRPr lang="en-US" dirty="0">
              <a:solidFill>
                <a:srgbClr val="1C2B33"/>
              </a:solidFill>
              <a:highlight>
                <a:srgbClr val="FFFFFF"/>
              </a:highlight>
              <a:latin typeface="Optimistic"/>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82630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sp>
        <p:nvSpPr>
          <p:cNvPr id="3" name="TextBox 2">
            <a:extLst>
              <a:ext uri="{FF2B5EF4-FFF2-40B4-BE49-F238E27FC236}">
                <a16:creationId xmlns:a16="http://schemas.microsoft.com/office/drawing/2014/main" id="{C089720C-E53C-F349-860A-7A608DA45925}"/>
              </a:ext>
            </a:extLst>
          </p:cNvPr>
          <p:cNvSpPr txBox="1"/>
          <p:nvPr/>
        </p:nvSpPr>
        <p:spPr>
          <a:xfrm>
            <a:off x="4536633" y="2582563"/>
            <a:ext cx="3903031" cy="2000548"/>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sz="6200" b="1" dirty="0">
                <a:solidFill>
                  <a:srgbClr val="008080"/>
                </a:solidFill>
              </a:rPr>
              <a:t>Q &amp; A </a:t>
            </a:r>
          </a:p>
          <a:p>
            <a:pPr marL="285750" indent="-285750">
              <a:buFont typeface="Arial" panose="020B0604020202020204" pitchFamily="34" charset="0"/>
              <a:buChar char="•"/>
            </a:pPr>
            <a:endParaRPr lang="en-US" sz="6200" b="1" dirty="0">
              <a:solidFill>
                <a:srgbClr val="008080"/>
              </a:solidFill>
            </a:endParaRPr>
          </a:p>
        </p:txBody>
      </p:sp>
    </p:spTree>
    <p:extLst>
      <p:ext uri="{BB962C8B-B14F-4D97-AF65-F5344CB8AC3E}">
        <p14:creationId xmlns:p14="http://schemas.microsoft.com/office/powerpoint/2010/main" val="622929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2125362" y="461113"/>
            <a:ext cx="961074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8863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rPr>
              <a:t>Agenda</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sp>
        <p:nvSpPr>
          <p:cNvPr id="48" name="Rectangle 47">
            <a:extLst>
              <a:ext uri="{FF2B5EF4-FFF2-40B4-BE49-F238E27FC236}">
                <a16:creationId xmlns:a16="http://schemas.microsoft.com/office/drawing/2014/main" id="{FA4D735A-8F75-4E2A-8F1A-CC303B0718BA}"/>
              </a:ext>
            </a:extLst>
          </p:cNvPr>
          <p:cNvSpPr/>
          <p:nvPr/>
        </p:nvSpPr>
        <p:spPr>
          <a:xfrm>
            <a:off x="5316675" y="1274355"/>
            <a:ext cx="1371600" cy="246221"/>
          </a:xfrm>
          <a:prstGeom prst="rect">
            <a:avLst/>
          </a:prstGeom>
        </p:spPr>
        <p:txBody>
          <a:bodyPr wrap="square" lIns="0" tIns="0" rIns="0" bIns="0">
            <a:spAutoFit/>
          </a:bodyPr>
          <a:lstStyle/>
          <a:p>
            <a:pPr algn="ctr"/>
            <a:r>
              <a:rPr lang="en-US" sz="1600" b="1" dirty="0">
                <a:solidFill>
                  <a:schemeClr val="bg1"/>
                </a:solidFill>
              </a:rPr>
              <a:t>BTC (Bitcoin)</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187774"/>
            <a:ext cx="1752042" cy="646331"/>
          </a:xfrm>
          <a:prstGeom prst="rect">
            <a:avLst/>
          </a:prstGeom>
        </p:spPr>
        <p:txBody>
          <a:bodyPr wrap="square" lIns="0" tIns="0" rIns="0" bIns="0" anchor="t">
            <a:spAutoFit/>
          </a:bodyPr>
          <a:lstStyle/>
          <a:p>
            <a:pPr algn="l">
              <a:buFont typeface="Arial" panose="020B0604020202020204" pitchFamily="34" charset="0"/>
              <a:buChar char="•"/>
            </a:pPr>
            <a:endParaRPr lang="en-US" sz="1400" i="0" dirty="0">
              <a:solidFill>
                <a:schemeClr val="bg1"/>
              </a:solidFill>
              <a:effectLst/>
              <a:highlight>
                <a:srgbClr val="222529"/>
              </a:highlight>
              <a:latin typeface="Slack-Lato"/>
            </a:endParaRPr>
          </a:p>
          <a:p>
            <a:pPr algn="ctr">
              <a:buFont typeface="Arial" panose="020B0604020202020204" pitchFamily="34" charset="0"/>
              <a:buChar char="•"/>
            </a:pPr>
            <a:r>
              <a:rPr lang="en-US" sz="1400" i="0" dirty="0">
                <a:solidFill>
                  <a:schemeClr val="bg1"/>
                </a:solidFill>
                <a:effectLst/>
                <a:latin typeface="Slack-Lato"/>
              </a:rPr>
              <a:t> Limited supply of 21 million</a:t>
            </a:r>
          </a:p>
        </p:txBody>
      </p:sp>
      <p:sp>
        <p:nvSpPr>
          <p:cNvPr id="52" name="Rectangle 51">
            <a:extLst>
              <a:ext uri="{FF2B5EF4-FFF2-40B4-BE49-F238E27FC236}">
                <a16:creationId xmlns:a16="http://schemas.microsoft.com/office/drawing/2014/main" id="{A8534162-B6E2-4579-9DAD-AD8DE07459BC}"/>
              </a:ext>
            </a:extLst>
          </p:cNvPr>
          <p:cNvSpPr/>
          <p:nvPr/>
        </p:nvSpPr>
        <p:spPr>
          <a:xfrm>
            <a:off x="3020517" y="3132781"/>
            <a:ext cx="1752042" cy="1292662"/>
          </a:xfrm>
          <a:prstGeom prst="rect">
            <a:avLst/>
          </a:prstGeom>
        </p:spPr>
        <p:txBody>
          <a:bodyPr wrap="square" lIns="0" tIns="0" rIns="0" bIns="0" anchor="t">
            <a:spAutoFit/>
          </a:bodyPr>
          <a:lstStyle/>
          <a:p>
            <a:pPr algn="ctr"/>
            <a:endParaRPr lang="en-US" sz="1400" i="0" dirty="0">
              <a:solidFill>
                <a:srgbClr val="D1D2D3"/>
              </a:solidFill>
              <a:effectLst/>
              <a:highlight>
                <a:srgbClr val="222529"/>
              </a:highlight>
              <a:latin typeface="Slack-Lato"/>
            </a:endParaRPr>
          </a:p>
          <a:p>
            <a:pPr algn="ctr">
              <a:buFont typeface="Arial" panose="020B0604020202020204" pitchFamily="34" charset="0"/>
              <a:buChar char="•"/>
            </a:pPr>
            <a:r>
              <a:rPr lang="en-US" sz="1400" i="0" dirty="0">
                <a:solidFill>
                  <a:schemeClr val="bg1"/>
                </a:solidFill>
                <a:effectLst/>
                <a:latin typeface="Slack-Lato"/>
              </a:rPr>
              <a:t> The first and most well-known cryptocurrency, launched in 2009</a:t>
            </a:r>
          </a:p>
          <a:p>
            <a:pPr algn="ctr">
              <a:buFont typeface="Arial" panose="020B0604020202020204" pitchFamily="34" charset="0"/>
              <a:buChar char="•"/>
            </a:pPr>
            <a:endParaRPr lang="en-US" sz="1400" b="0" i="0" dirty="0">
              <a:solidFill>
                <a:srgbClr val="D1D2D3"/>
              </a:solidFill>
              <a:effectLst/>
              <a:highlight>
                <a:srgbClr val="222529"/>
              </a:highlight>
              <a:latin typeface="Slack-Lato"/>
            </a:endParaRP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291284"/>
            <a:ext cx="1752042" cy="430887"/>
          </a:xfrm>
          <a:prstGeom prst="rect">
            <a:avLst/>
          </a:prstGeom>
        </p:spPr>
        <p:txBody>
          <a:bodyPr wrap="square" lIns="0" tIns="0" rIns="0" bIns="0" anchor="t">
            <a:spAutoFit/>
          </a:bodyPr>
          <a:lstStyle/>
          <a:p>
            <a:pPr algn="l">
              <a:buFont typeface="Arial" panose="020B0604020202020204" pitchFamily="34" charset="0"/>
              <a:buChar char="•"/>
            </a:pPr>
            <a:r>
              <a:rPr lang="en-US" sz="1400" b="0" i="0" dirty="0">
                <a:solidFill>
                  <a:schemeClr val="bg1"/>
                </a:solidFill>
                <a:effectLst/>
                <a:latin typeface="Slack-Lato"/>
              </a:rPr>
              <a:t> Widely accepted and widely used</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8578448" y="-2912926"/>
            <a:ext cx="45719" cy="7208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20765"/>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Freeform 4344" descr="Icon of wrench. ">
            <a:extLst>
              <a:ext uri="{FF2B5EF4-FFF2-40B4-BE49-F238E27FC236}">
                <a16:creationId xmlns:a16="http://schemas.microsoft.com/office/drawing/2014/main" id="{B8C8B001-95E7-415E-7E1E-6C2F85318C27}"/>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extBox 1">
            <a:extLst>
              <a:ext uri="{FF2B5EF4-FFF2-40B4-BE49-F238E27FC236}">
                <a16:creationId xmlns:a16="http://schemas.microsoft.com/office/drawing/2014/main" id="{AB8DCDD1-384D-C384-EB2F-3C5FFC714840}"/>
              </a:ext>
            </a:extLst>
          </p:cNvPr>
          <p:cNvSpPr txBox="1"/>
          <p:nvPr/>
        </p:nvSpPr>
        <p:spPr>
          <a:xfrm>
            <a:off x="228600" y="1041686"/>
            <a:ext cx="10830697" cy="5355312"/>
          </a:xfrm>
          <a:prstGeom prst="rect">
            <a:avLst/>
          </a:prstGeom>
          <a:noFill/>
        </p:spPr>
        <p:txBody>
          <a:bodyPr wrap="square" rtlCol="0">
            <a:spAutoFit/>
          </a:bodyPr>
          <a:lstStyle/>
          <a:p>
            <a:pPr marL="285750" indent="-285750">
              <a:buFont typeface="Wingdings" pitchFamily="2" charset="2"/>
              <a:buChar char="v"/>
            </a:pPr>
            <a:r>
              <a:rPr lang="en-US" dirty="0">
                <a:solidFill>
                  <a:srgbClr val="0070C0"/>
                </a:solidFill>
              </a:rPr>
              <a:t>Project Overview &amp; Goal</a:t>
            </a:r>
          </a:p>
          <a:p>
            <a:pPr marL="285750" indent="-285750">
              <a:buFont typeface="Wingdings" pitchFamily="2" charset="2"/>
              <a:buChar char="v"/>
            </a:pPr>
            <a:endParaRPr lang="en-US" dirty="0">
              <a:solidFill>
                <a:srgbClr val="0070C0"/>
              </a:solidFill>
            </a:endParaRPr>
          </a:p>
          <a:p>
            <a:pPr marL="285750" indent="-285750">
              <a:buFont typeface="Wingdings" pitchFamily="2" charset="2"/>
              <a:buChar char="v"/>
            </a:pPr>
            <a:r>
              <a:rPr lang="en-US" dirty="0">
                <a:solidFill>
                  <a:srgbClr val="0070C0"/>
                </a:solidFill>
              </a:rPr>
              <a:t> Brief Background </a:t>
            </a:r>
          </a:p>
          <a:p>
            <a:pPr marL="285750" indent="-285750">
              <a:buFont typeface="Wingdings" pitchFamily="2" charset="2"/>
              <a:buChar char="v"/>
            </a:pPr>
            <a:endParaRPr lang="en-US" dirty="0">
              <a:solidFill>
                <a:srgbClr val="0070C0"/>
              </a:solidFill>
            </a:endParaRPr>
          </a:p>
          <a:p>
            <a:pPr marL="285750" indent="-285750">
              <a:buFont typeface="Wingdings" pitchFamily="2" charset="2"/>
              <a:buChar char="v"/>
            </a:pPr>
            <a:r>
              <a:rPr lang="en-US" dirty="0">
                <a:solidFill>
                  <a:srgbClr val="0070C0"/>
                </a:solidFill>
              </a:rPr>
              <a:t>About BTC, ETH &amp; DOGE</a:t>
            </a:r>
          </a:p>
          <a:p>
            <a:pPr marL="285750" indent="-285750">
              <a:buFont typeface="Wingdings" pitchFamily="2" charset="2"/>
              <a:buChar char="v"/>
            </a:pPr>
            <a:endParaRPr lang="en-US" dirty="0">
              <a:solidFill>
                <a:srgbClr val="0070C0"/>
              </a:solidFill>
            </a:endParaRPr>
          </a:p>
          <a:p>
            <a:pPr marL="742950" lvl="1" indent="-285750">
              <a:buFont typeface="Wingdings" pitchFamily="2" charset="2"/>
              <a:buChar char="v"/>
            </a:pPr>
            <a:r>
              <a:rPr lang="en-US" dirty="0">
                <a:solidFill>
                  <a:srgbClr val="0070C0"/>
                </a:solidFill>
              </a:rPr>
              <a:t>Trends</a:t>
            </a:r>
          </a:p>
          <a:p>
            <a:pPr marL="742950" lvl="1" indent="-285750">
              <a:buFont typeface="Wingdings" pitchFamily="2" charset="2"/>
              <a:buChar char="v"/>
            </a:pPr>
            <a:endParaRPr lang="en-US" dirty="0">
              <a:solidFill>
                <a:srgbClr val="0070C0"/>
              </a:solidFill>
            </a:endParaRPr>
          </a:p>
          <a:p>
            <a:pPr marL="742950" lvl="1" indent="-285750">
              <a:buFont typeface="Wingdings" pitchFamily="2" charset="2"/>
              <a:buChar char="v"/>
            </a:pPr>
            <a:r>
              <a:rPr lang="en-US" dirty="0">
                <a:solidFill>
                  <a:srgbClr val="0070C0"/>
                </a:solidFill>
              </a:rPr>
              <a:t>Market Influences</a:t>
            </a:r>
          </a:p>
          <a:p>
            <a:pPr marL="285750" indent="-285750">
              <a:buFont typeface="Wingdings" pitchFamily="2" charset="2"/>
              <a:buChar char="v"/>
            </a:pPr>
            <a:endParaRPr lang="en-US" dirty="0">
              <a:solidFill>
                <a:srgbClr val="0070C0"/>
              </a:solidFill>
            </a:endParaRPr>
          </a:p>
          <a:p>
            <a:pPr marL="285750" indent="-285750">
              <a:buFont typeface="Wingdings" pitchFamily="2" charset="2"/>
              <a:buChar char="v"/>
            </a:pPr>
            <a:r>
              <a:rPr lang="en-US" dirty="0">
                <a:solidFill>
                  <a:srgbClr val="0070C0"/>
                </a:solidFill>
              </a:rPr>
              <a:t>Correlations</a:t>
            </a:r>
          </a:p>
          <a:p>
            <a:pPr marL="285750" indent="-285750">
              <a:buFont typeface="Wingdings" pitchFamily="2" charset="2"/>
              <a:buChar char="v"/>
            </a:pPr>
            <a:endParaRPr lang="en-US" dirty="0">
              <a:solidFill>
                <a:srgbClr val="0070C0"/>
              </a:solidFill>
            </a:endParaRPr>
          </a:p>
          <a:p>
            <a:pPr marL="285750" indent="-285750">
              <a:buFont typeface="Wingdings" pitchFamily="2" charset="2"/>
              <a:buChar char="v"/>
            </a:pPr>
            <a:r>
              <a:rPr lang="en-US" dirty="0">
                <a:solidFill>
                  <a:srgbClr val="0070C0"/>
                </a:solidFill>
              </a:rPr>
              <a:t>Predictions </a:t>
            </a:r>
          </a:p>
          <a:p>
            <a:pPr marL="285750" indent="-285750">
              <a:buFont typeface="Wingdings" pitchFamily="2" charset="2"/>
              <a:buChar char="v"/>
            </a:pPr>
            <a:endParaRPr lang="en-US" dirty="0">
              <a:solidFill>
                <a:srgbClr val="0070C0"/>
              </a:solidFill>
            </a:endParaRPr>
          </a:p>
          <a:p>
            <a:pPr marL="285750" indent="-285750">
              <a:buFont typeface="Wingdings" pitchFamily="2" charset="2"/>
              <a:buChar char="v"/>
            </a:pPr>
            <a:r>
              <a:rPr lang="en-US" dirty="0">
                <a:solidFill>
                  <a:srgbClr val="0070C0"/>
                </a:solidFill>
              </a:rPr>
              <a:t>Conclusion </a:t>
            </a:r>
          </a:p>
          <a:p>
            <a:pPr marL="285750" indent="-285750">
              <a:buFont typeface="Wingdings" pitchFamily="2" charset="2"/>
              <a:buChar char="v"/>
            </a:pPr>
            <a:endParaRPr lang="en-US" dirty="0">
              <a:solidFill>
                <a:srgbClr val="0070C0"/>
              </a:solidFill>
            </a:endParaRPr>
          </a:p>
          <a:p>
            <a:pPr marL="285750" indent="-285750">
              <a:buFont typeface="Wingdings" pitchFamily="2" charset="2"/>
              <a:buChar char="v"/>
            </a:pPr>
            <a:r>
              <a:rPr lang="en-US" dirty="0">
                <a:solidFill>
                  <a:srgbClr val="0070C0"/>
                </a:solidFill>
              </a:rPr>
              <a:t>Next Steps</a:t>
            </a:r>
          </a:p>
          <a:p>
            <a:pPr marL="285750" indent="-285750">
              <a:buFont typeface="Wingdings" pitchFamily="2" charset="2"/>
              <a:buChar char="v"/>
            </a:pPr>
            <a:endParaRPr lang="en-US" dirty="0">
              <a:solidFill>
                <a:srgbClr val="0070C0"/>
              </a:solidFill>
            </a:endParaRPr>
          </a:p>
          <a:p>
            <a:pPr marL="285750" indent="-285750">
              <a:buFont typeface="Wingdings" pitchFamily="2" charset="2"/>
              <a:buChar char="v"/>
            </a:pPr>
            <a:r>
              <a:rPr lang="en-US" dirty="0">
                <a:solidFill>
                  <a:srgbClr val="0070C0"/>
                </a:solidFill>
              </a:rPr>
              <a:t>Q &amp; A</a:t>
            </a:r>
          </a:p>
        </p:txBody>
      </p:sp>
    </p:spTree>
    <p:extLst>
      <p:ext uri="{BB962C8B-B14F-4D97-AF65-F5344CB8AC3E}">
        <p14:creationId xmlns:p14="http://schemas.microsoft.com/office/powerpoint/2010/main" val="1830463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A628-269F-AF6F-9EE9-59A96B7C51A0}"/>
              </a:ext>
            </a:extLst>
          </p:cNvPr>
          <p:cNvSpPr>
            <a:spLocks noGrp="1"/>
          </p:cNvSpPr>
          <p:nvPr>
            <p:ph type="title"/>
          </p:nvPr>
        </p:nvSpPr>
        <p:spPr>
          <a:xfrm>
            <a:off x="838200" y="144993"/>
            <a:ext cx="10515600" cy="718608"/>
          </a:xfrm>
        </p:spPr>
        <p:txBody>
          <a:bodyPr>
            <a:normAutofit/>
          </a:bodyPr>
          <a:lstStyle/>
          <a:p>
            <a:r>
              <a:rPr lang="en-US" sz="2400" dirty="0">
                <a:solidFill>
                  <a:srgbClr val="FF0000"/>
                </a:solidFill>
              </a:rPr>
              <a:t>Outline (delete once complete)</a:t>
            </a:r>
          </a:p>
        </p:txBody>
      </p:sp>
      <p:sp>
        <p:nvSpPr>
          <p:cNvPr id="3" name="Content Placeholder 2">
            <a:extLst>
              <a:ext uri="{FF2B5EF4-FFF2-40B4-BE49-F238E27FC236}">
                <a16:creationId xmlns:a16="http://schemas.microsoft.com/office/drawing/2014/main" id="{9C0D8C53-2811-18B5-FCA4-6D65E6101362}"/>
              </a:ext>
            </a:extLst>
          </p:cNvPr>
          <p:cNvSpPr>
            <a:spLocks noGrp="1"/>
          </p:cNvSpPr>
          <p:nvPr>
            <p:ph idx="1"/>
          </p:nvPr>
        </p:nvSpPr>
        <p:spPr>
          <a:xfrm>
            <a:off x="838200" y="728403"/>
            <a:ext cx="10515600" cy="5984603"/>
          </a:xfrm>
        </p:spPr>
        <p:txBody>
          <a:bodyPr>
            <a:noAutofit/>
          </a:bodyPr>
          <a:lstStyle/>
          <a:p>
            <a:r>
              <a:rPr lang="en-US" sz="1400" b="1" dirty="0"/>
              <a:t>Slide 1:</a:t>
            </a:r>
            <a:r>
              <a:rPr lang="en-US" sz="1400" dirty="0"/>
              <a:t> Introduction</a:t>
            </a:r>
          </a:p>
          <a:p>
            <a:r>
              <a:rPr lang="en-US" sz="1400" dirty="0"/>
              <a:t>Brief overview of cryptocurrencies and their significance in the financial market.</a:t>
            </a:r>
          </a:p>
          <a:p>
            <a:r>
              <a:rPr lang="en-US" sz="1400" b="1" dirty="0"/>
              <a:t>Slide 2:</a:t>
            </a:r>
            <a:r>
              <a:rPr lang="en-US" sz="1400" dirty="0"/>
              <a:t> Overview of Bitcoin (BTC)</a:t>
            </a:r>
          </a:p>
          <a:p>
            <a:r>
              <a:rPr lang="en-US" sz="1400" dirty="0"/>
              <a:t>Brief introduction to Bitcoin.</a:t>
            </a:r>
          </a:p>
          <a:p>
            <a:r>
              <a:rPr lang="en-US" sz="1400" dirty="0"/>
              <a:t>Price comparison chart: March 1, 2024 - May 6, 2024. (or year if you use a year)</a:t>
            </a:r>
          </a:p>
          <a:p>
            <a:r>
              <a:rPr lang="en-US" sz="1400" dirty="0"/>
              <a:t>Highlight key price movements and events during the period.</a:t>
            </a:r>
          </a:p>
          <a:p>
            <a:r>
              <a:rPr lang="en-US" sz="1400" b="1" dirty="0"/>
              <a:t>Slide 3</a:t>
            </a:r>
            <a:r>
              <a:rPr lang="en-US" sz="1400" dirty="0"/>
              <a:t>: Overview of Ethereum (ETH)</a:t>
            </a:r>
          </a:p>
          <a:p>
            <a:r>
              <a:rPr lang="en-US" sz="1400" dirty="0"/>
              <a:t>Brief introduction to Ethereum.</a:t>
            </a:r>
          </a:p>
          <a:p>
            <a:r>
              <a:rPr lang="en-US" sz="1400" dirty="0"/>
              <a:t>Price comparison chart: March 1, 2024 - May 6, 2024.</a:t>
            </a:r>
          </a:p>
          <a:p>
            <a:r>
              <a:rPr lang="en-US" sz="1400" dirty="0"/>
              <a:t>Highlight key price movements and events during the period.</a:t>
            </a:r>
          </a:p>
          <a:p>
            <a:r>
              <a:rPr lang="en-US" sz="1400" b="1" dirty="0"/>
              <a:t>Slide 4: </a:t>
            </a:r>
            <a:r>
              <a:rPr lang="en-US" sz="1400" dirty="0"/>
              <a:t>Overview of Dogecoin (DOGE)</a:t>
            </a:r>
          </a:p>
          <a:p>
            <a:r>
              <a:rPr lang="en-US" sz="1400" dirty="0"/>
              <a:t>Brief introduction to Dogecoin.</a:t>
            </a:r>
          </a:p>
          <a:p>
            <a:r>
              <a:rPr lang="en-US" sz="1400" dirty="0"/>
              <a:t>Price comparison chart: March 1, 2024 - May 6, 2024.</a:t>
            </a:r>
          </a:p>
          <a:p>
            <a:r>
              <a:rPr lang="en-US" sz="1400" dirty="0"/>
              <a:t>Highlight key price movements and events during the period.</a:t>
            </a:r>
          </a:p>
          <a:p>
            <a:r>
              <a:rPr lang="en-US" sz="1400" b="1" dirty="0"/>
              <a:t>Slide 5:</a:t>
            </a:r>
            <a:r>
              <a:rPr lang="en-US" sz="1400" dirty="0"/>
              <a:t> Comparative Analysis</a:t>
            </a:r>
          </a:p>
          <a:p>
            <a:r>
              <a:rPr lang="en-US" sz="1400" dirty="0"/>
              <a:t>Comparative chart showing the price movements of Bitcoin, Ethereum, and Dogecoin side by side.</a:t>
            </a:r>
          </a:p>
          <a:p>
            <a:r>
              <a:rPr lang="en-US" sz="1400" dirty="0"/>
              <a:t>Discuss any correlations or divergences in their price movements.</a:t>
            </a:r>
          </a:p>
          <a:p>
            <a:r>
              <a:rPr lang="en-US" sz="1400" dirty="0"/>
              <a:t>Mention any significant events impacting all or specific cryptocurrencies during the period.</a:t>
            </a:r>
          </a:p>
          <a:p>
            <a:endParaRPr lang="en-US" sz="1400" dirty="0"/>
          </a:p>
          <a:p>
            <a:endParaRPr lang="en-US" sz="1400" dirty="0"/>
          </a:p>
        </p:txBody>
      </p:sp>
    </p:spTree>
    <p:extLst>
      <p:ext uri="{BB962C8B-B14F-4D97-AF65-F5344CB8AC3E}">
        <p14:creationId xmlns:p14="http://schemas.microsoft.com/office/powerpoint/2010/main" val="3293460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0D8C53-2811-18B5-FCA4-6D65E6101362}"/>
              </a:ext>
            </a:extLst>
          </p:cNvPr>
          <p:cNvSpPr>
            <a:spLocks noGrp="1"/>
          </p:cNvSpPr>
          <p:nvPr>
            <p:ph idx="1"/>
          </p:nvPr>
        </p:nvSpPr>
        <p:spPr>
          <a:xfrm>
            <a:off x="838200" y="728403"/>
            <a:ext cx="10515600" cy="5984603"/>
          </a:xfrm>
        </p:spPr>
        <p:txBody>
          <a:bodyPr>
            <a:noAutofit/>
          </a:bodyPr>
          <a:lstStyle/>
          <a:p>
            <a:r>
              <a:rPr lang="en-US" sz="1400" b="1" dirty="0"/>
              <a:t>Slide 6</a:t>
            </a:r>
            <a:r>
              <a:rPr lang="en-US" sz="1400" dirty="0"/>
              <a:t>: Market Performance Metrics</a:t>
            </a:r>
          </a:p>
          <a:p>
            <a:r>
              <a:rPr lang="en-US" sz="1400" dirty="0"/>
              <a:t>Graphical representation of various performance metrics (e.g., market cap, trading volume) for Bitcoin, Ethereum, and Dogecoin.</a:t>
            </a:r>
          </a:p>
          <a:p>
            <a:r>
              <a:rPr lang="en-US" sz="1400" dirty="0"/>
              <a:t>Analysis of these metrics and their implications for investors.</a:t>
            </a:r>
          </a:p>
          <a:p>
            <a:r>
              <a:rPr lang="en-US" sz="1400" b="1" dirty="0"/>
              <a:t>Slide 7</a:t>
            </a:r>
            <a:r>
              <a:rPr lang="en-US" sz="1400" dirty="0"/>
              <a:t>: Factors Influencing Price Movements</a:t>
            </a:r>
          </a:p>
          <a:p>
            <a:r>
              <a:rPr lang="en-US" sz="1400" dirty="0"/>
              <a:t>Discussion on the factors that influenced the price movements of Bitcoin, Ethereum, and Dogecoin during the specified period.</a:t>
            </a:r>
          </a:p>
          <a:p>
            <a:r>
              <a:rPr lang="en-US" sz="1400" dirty="0"/>
              <a:t>Factors may include macroeconomic trends, regulatory news, technological developments, etc.</a:t>
            </a:r>
          </a:p>
          <a:p>
            <a:r>
              <a:rPr lang="en-US" sz="1400" b="1" dirty="0"/>
              <a:t>Slide 8</a:t>
            </a:r>
            <a:r>
              <a:rPr lang="en-US" sz="1400" dirty="0"/>
              <a:t>: Conclusion</a:t>
            </a:r>
          </a:p>
          <a:p>
            <a:r>
              <a:rPr lang="en-US" sz="1400" b="1" dirty="0"/>
              <a:t>Summary of key findings from the comparative analysis.</a:t>
            </a:r>
          </a:p>
          <a:p>
            <a:r>
              <a:rPr lang="en-US" sz="1400" dirty="0"/>
              <a:t>Insights into the future outlook of Bitcoin, Ethereum, and Dogecoin based on the observed trends and factors influencing their prices.</a:t>
            </a:r>
          </a:p>
          <a:p>
            <a:r>
              <a:rPr lang="en-US" sz="1400" b="1" dirty="0"/>
              <a:t>Slide 9: </a:t>
            </a:r>
            <a:r>
              <a:rPr lang="en-US" sz="1400" dirty="0"/>
              <a:t>References</a:t>
            </a:r>
          </a:p>
          <a:p>
            <a:r>
              <a:rPr lang="en-US" sz="1400" dirty="0"/>
              <a:t>List of references/sources used for data and analysis.</a:t>
            </a:r>
          </a:p>
          <a:p>
            <a:r>
              <a:rPr lang="en-US" sz="1400" dirty="0"/>
              <a:t>This structure should give you a solid foundation for creating your PowerPoint presentation on the stock market comparison between Bitcoin, Ethereum, and Dogecoin.</a:t>
            </a:r>
          </a:p>
          <a:p>
            <a:endParaRPr lang="en-US" sz="1400" dirty="0"/>
          </a:p>
          <a:p>
            <a:endParaRPr lang="en-US" sz="1400" dirty="0"/>
          </a:p>
          <a:p>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1026620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0" y="990601"/>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80688"/>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Prophet Price Predictions: Bitcoin</a:t>
            </a:r>
            <a:endParaRPr lang="en-US" sz="2800" dirty="0"/>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descr="A graph with a line&#10;&#10;Description automatically generated">
            <a:extLst>
              <a:ext uri="{FF2B5EF4-FFF2-40B4-BE49-F238E27FC236}">
                <a16:creationId xmlns:a16="http://schemas.microsoft.com/office/drawing/2014/main" id="{A0788A40-1A94-FE3C-730A-4B488467E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1"/>
            <a:ext cx="12192000" cy="3513664"/>
          </a:xfrm>
          <a:prstGeom prst="rect">
            <a:avLst/>
          </a:prstGeom>
        </p:spPr>
      </p:pic>
    </p:spTree>
    <p:extLst>
      <p:ext uri="{BB962C8B-B14F-4D97-AF65-F5344CB8AC3E}">
        <p14:creationId xmlns:p14="http://schemas.microsoft.com/office/powerpoint/2010/main" val="845764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0" y="990601"/>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56624"/>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Prophet Predictions: Dogecoin</a:t>
            </a:r>
            <a:endParaRPr lang="en-US" sz="2800" dirty="0"/>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6" name="Picture 5" descr="A graph with a line&#10;&#10;Description automatically generated">
            <a:extLst>
              <a:ext uri="{FF2B5EF4-FFF2-40B4-BE49-F238E27FC236}">
                <a16:creationId xmlns:a16="http://schemas.microsoft.com/office/drawing/2014/main" id="{F56A82B9-5BE1-8709-86EB-F1CEBEDD3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1"/>
            <a:ext cx="12192000" cy="3513664"/>
          </a:xfrm>
          <a:prstGeom prst="rect">
            <a:avLst/>
          </a:prstGeom>
        </p:spPr>
      </p:pic>
    </p:spTree>
    <p:extLst>
      <p:ext uri="{BB962C8B-B14F-4D97-AF65-F5344CB8AC3E}">
        <p14:creationId xmlns:p14="http://schemas.microsoft.com/office/powerpoint/2010/main" val="3606585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0" y="990601"/>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56624"/>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Prophet Price Predictions: Ethereum </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descr="A graph with orange line&#10;&#10;Description automatically generated">
            <a:extLst>
              <a:ext uri="{FF2B5EF4-FFF2-40B4-BE49-F238E27FC236}">
                <a16:creationId xmlns:a16="http://schemas.microsoft.com/office/drawing/2014/main" id="{A0B2E730-883A-AC34-9933-AEB93EA4C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0"/>
            <a:ext cx="12192000" cy="3511409"/>
          </a:xfrm>
          <a:prstGeom prst="rect">
            <a:avLst/>
          </a:prstGeom>
        </p:spPr>
      </p:pic>
    </p:spTree>
    <p:extLst>
      <p:ext uri="{BB962C8B-B14F-4D97-AF65-F5344CB8AC3E}">
        <p14:creationId xmlns:p14="http://schemas.microsoft.com/office/powerpoint/2010/main" val="1373435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2261286" y="436399"/>
            <a:ext cx="947538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9971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rPr>
              <a:t>Proposal</a:t>
            </a:r>
            <a:br>
              <a:rPr lang="en-US" sz="3600" dirty="0">
                <a:solidFill>
                  <a:schemeClr val="tx1">
                    <a:lumMod val="75000"/>
                    <a:lumOff val="25000"/>
                  </a:schemeClr>
                </a:solidFill>
              </a:rPr>
            </a:br>
            <a:endParaRPr lang="en-US" sz="3600" dirty="0">
              <a:solidFill>
                <a:schemeClr val="tx1">
                  <a:lumMod val="75000"/>
                  <a:lumOff val="25000"/>
                </a:schemeClr>
              </a:solidFill>
            </a:endParaRPr>
          </a:p>
        </p:txBody>
      </p:sp>
      <p:sp>
        <p:nvSpPr>
          <p:cNvPr id="48" name="Rectangle 47">
            <a:extLst>
              <a:ext uri="{FF2B5EF4-FFF2-40B4-BE49-F238E27FC236}">
                <a16:creationId xmlns:a16="http://schemas.microsoft.com/office/drawing/2014/main" id="{FA4D735A-8F75-4E2A-8F1A-CC303B0718BA}"/>
              </a:ext>
            </a:extLst>
          </p:cNvPr>
          <p:cNvSpPr/>
          <p:nvPr/>
        </p:nvSpPr>
        <p:spPr>
          <a:xfrm>
            <a:off x="5316675" y="1274355"/>
            <a:ext cx="1371600" cy="246221"/>
          </a:xfrm>
          <a:prstGeom prst="rect">
            <a:avLst/>
          </a:prstGeom>
        </p:spPr>
        <p:txBody>
          <a:bodyPr wrap="square" lIns="0" tIns="0" rIns="0" bIns="0">
            <a:spAutoFit/>
          </a:bodyPr>
          <a:lstStyle/>
          <a:p>
            <a:pPr algn="ctr"/>
            <a:r>
              <a:rPr lang="en-US" sz="1600" b="1" dirty="0">
                <a:solidFill>
                  <a:schemeClr val="bg1"/>
                </a:solidFill>
              </a:rPr>
              <a:t>BTC (Bitcoin)</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187774"/>
            <a:ext cx="1752042" cy="646331"/>
          </a:xfrm>
          <a:prstGeom prst="rect">
            <a:avLst/>
          </a:prstGeom>
        </p:spPr>
        <p:txBody>
          <a:bodyPr wrap="square" lIns="0" tIns="0" rIns="0" bIns="0" anchor="t">
            <a:spAutoFit/>
          </a:bodyPr>
          <a:lstStyle/>
          <a:p>
            <a:pPr algn="l">
              <a:buFont typeface="Arial" panose="020B0604020202020204" pitchFamily="34" charset="0"/>
              <a:buChar char="•"/>
            </a:pPr>
            <a:endParaRPr lang="en-US" sz="1400" i="0" dirty="0">
              <a:solidFill>
                <a:schemeClr val="bg1"/>
              </a:solidFill>
              <a:effectLst/>
              <a:highlight>
                <a:srgbClr val="222529"/>
              </a:highlight>
              <a:latin typeface="Slack-Lato"/>
            </a:endParaRPr>
          </a:p>
          <a:p>
            <a:pPr algn="ctr">
              <a:buFont typeface="Arial" panose="020B0604020202020204" pitchFamily="34" charset="0"/>
              <a:buChar char="•"/>
            </a:pPr>
            <a:r>
              <a:rPr lang="en-US" sz="1400" i="0" dirty="0">
                <a:solidFill>
                  <a:schemeClr val="bg1"/>
                </a:solidFill>
                <a:effectLst/>
                <a:latin typeface="Slack-Lato"/>
              </a:rPr>
              <a:t> Limited supply of 21 million</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291284"/>
            <a:ext cx="1752042" cy="430887"/>
          </a:xfrm>
          <a:prstGeom prst="rect">
            <a:avLst/>
          </a:prstGeom>
        </p:spPr>
        <p:txBody>
          <a:bodyPr wrap="square" lIns="0" tIns="0" rIns="0" bIns="0" anchor="t">
            <a:spAutoFit/>
          </a:bodyPr>
          <a:lstStyle/>
          <a:p>
            <a:pPr algn="l">
              <a:buFont typeface="Arial" panose="020B0604020202020204" pitchFamily="34" charset="0"/>
              <a:buChar char="•"/>
            </a:pPr>
            <a:r>
              <a:rPr lang="en-US" sz="1400" b="0" i="0" dirty="0">
                <a:solidFill>
                  <a:schemeClr val="bg1"/>
                </a:solidFill>
                <a:effectLst/>
                <a:latin typeface="Slack-Lato"/>
              </a:rPr>
              <a:t> Widely accepted and widely used</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8578448" y="-2912926"/>
            <a:ext cx="45719" cy="7208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20765"/>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Freeform 4344" descr="Icon of wrench. ">
            <a:extLst>
              <a:ext uri="{FF2B5EF4-FFF2-40B4-BE49-F238E27FC236}">
                <a16:creationId xmlns:a16="http://schemas.microsoft.com/office/drawing/2014/main" id="{B8C8B001-95E7-415E-7E1E-6C2F85318C27}"/>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aphicFrame>
        <p:nvGraphicFramePr>
          <p:cNvPr id="12" name="Diagram 11">
            <a:extLst>
              <a:ext uri="{FF2B5EF4-FFF2-40B4-BE49-F238E27FC236}">
                <a16:creationId xmlns:a16="http://schemas.microsoft.com/office/drawing/2014/main" id="{F61F8640-A65E-A636-9A27-AB80301B5D2B}"/>
              </a:ext>
            </a:extLst>
          </p:cNvPr>
          <p:cNvGraphicFramePr/>
          <p:nvPr>
            <p:extLst>
              <p:ext uri="{D42A27DB-BD31-4B8C-83A1-F6EECF244321}">
                <p14:modId xmlns:p14="http://schemas.microsoft.com/office/powerpoint/2010/main" val="314500898"/>
              </p:ext>
            </p:extLst>
          </p:nvPr>
        </p:nvGraphicFramePr>
        <p:xfrm>
          <a:off x="333632" y="1042283"/>
          <a:ext cx="11734800" cy="55836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4904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952571" y="362260"/>
            <a:ext cx="1000485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58148"/>
            <a:ext cx="11734800" cy="9971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rPr>
              <a:t>History</a:t>
            </a:r>
            <a:br>
              <a:rPr lang="en-US" sz="3600" dirty="0">
                <a:solidFill>
                  <a:srgbClr val="0070C0"/>
                </a:solidFill>
              </a:rPr>
            </a:br>
            <a:endParaRPr lang="en-US" sz="3600" dirty="0">
              <a:solidFill>
                <a:srgbClr val="0070C0"/>
              </a:solidFill>
            </a:endParaRPr>
          </a:p>
        </p:txBody>
      </p:sp>
      <p:sp>
        <p:nvSpPr>
          <p:cNvPr id="48" name="Rectangle 47">
            <a:extLst>
              <a:ext uri="{FF2B5EF4-FFF2-40B4-BE49-F238E27FC236}">
                <a16:creationId xmlns:a16="http://schemas.microsoft.com/office/drawing/2014/main" id="{FA4D735A-8F75-4E2A-8F1A-CC303B0718BA}"/>
              </a:ext>
            </a:extLst>
          </p:cNvPr>
          <p:cNvSpPr/>
          <p:nvPr/>
        </p:nvSpPr>
        <p:spPr>
          <a:xfrm>
            <a:off x="5316675" y="1274355"/>
            <a:ext cx="1371600" cy="246221"/>
          </a:xfrm>
          <a:prstGeom prst="rect">
            <a:avLst/>
          </a:prstGeom>
        </p:spPr>
        <p:txBody>
          <a:bodyPr wrap="square" lIns="0" tIns="0" rIns="0" bIns="0">
            <a:spAutoFit/>
          </a:bodyPr>
          <a:lstStyle/>
          <a:p>
            <a:pPr algn="ctr"/>
            <a:r>
              <a:rPr lang="en-US" sz="1600" b="1" dirty="0">
                <a:solidFill>
                  <a:schemeClr val="bg1"/>
                </a:solidFill>
              </a:rPr>
              <a:t>BTC (Bitcoin)</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187774"/>
            <a:ext cx="1752042" cy="646331"/>
          </a:xfrm>
          <a:prstGeom prst="rect">
            <a:avLst/>
          </a:prstGeom>
        </p:spPr>
        <p:txBody>
          <a:bodyPr wrap="square" lIns="0" tIns="0" rIns="0" bIns="0" anchor="t">
            <a:spAutoFit/>
          </a:bodyPr>
          <a:lstStyle/>
          <a:p>
            <a:pPr algn="l">
              <a:buFont typeface="Arial" panose="020B0604020202020204" pitchFamily="34" charset="0"/>
              <a:buChar char="•"/>
            </a:pPr>
            <a:endParaRPr lang="en-US" sz="1400" i="0" dirty="0">
              <a:solidFill>
                <a:schemeClr val="bg1"/>
              </a:solidFill>
              <a:effectLst/>
              <a:highlight>
                <a:srgbClr val="222529"/>
              </a:highlight>
              <a:latin typeface="Slack-Lato"/>
            </a:endParaRPr>
          </a:p>
          <a:p>
            <a:pPr algn="ctr">
              <a:buFont typeface="Arial" panose="020B0604020202020204" pitchFamily="34" charset="0"/>
              <a:buChar char="•"/>
            </a:pPr>
            <a:r>
              <a:rPr lang="en-US" sz="1400" i="0" dirty="0">
                <a:solidFill>
                  <a:schemeClr val="bg1"/>
                </a:solidFill>
                <a:effectLst/>
                <a:latin typeface="Slack-Lato"/>
              </a:rPr>
              <a:t> Limited supply of 21 million</a:t>
            </a:r>
          </a:p>
        </p:txBody>
      </p:sp>
      <p:sp>
        <p:nvSpPr>
          <p:cNvPr id="52" name="Rectangle 51">
            <a:extLst>
              <a:ext uri="{FF2B5EF4-FFF2-40B4-BE49-F238E27FC236}">
                <a16:creationId xmlns:a16="http://schemas.microsoft.com/office/drawing/2014/main" id="{A8534162-B6E2-4579-9DAD-AD8DE07459BC}"/>
              </a:ext>
            </a:extLst>
          </p:cNvPr>
          <p:cNvSpPr/>
          <p:nvPr/>
        </p:nvSpPr>
        <p:spPr>
          <a:xfrm>
            <a:off x="3020517" y="3132781"/>
            <a:ext cx="1752042" cy="1292662"/>
          </a:xfrm>
          <a:prstGeom prst="rect">
            <a:avLst/>
          </a:prstGeom>
        </p:spPr>
        <p:txBody>
          <a:bodyPr wrap="square" lIns="0" tIns="0" rIns="0" bIns="0" anchor="t">
            <a:spAutoFit/>
          </a:bodyPr>
          <a:lstStyle/>
          <a:p>
            <a:pPr algn="ctr"/>
            <a:endParaRPr lang="en-US" sz="1400" i="0" dirty="0">
              <a:solidFill>
                <a:srgbClr val="D1D2D3"/>
              </a:solidFill>
              <a:effectLst/>
              <a:highlight>
                <a:srgbClr val="222529"/>
              </a:highlight>
              <a:latin typeface="Slack-Lato"/>
            </a:endParaRPr>
          </a:p>
          <a:p>
            <a:pPr algn="ctr">
              <a:buFont typeface="Arial" panose="020B0604020202020204" pitchFamily="34" charset="0"/>
              <a:buChar char="•"/>
            </a:pPr>
            <a:r>
              <a:rPr lang="en-US" sz="1400" i="0" dirty="0">
                <a:solidFill>
                  <a:schemeClr val="bg1"/>
                </a:solidFill>
                <a:effectLst/>
                <a:latin typeface="Slack-Lato"/>
              </a:rPr>
              <a:t> The first and most well-known cryptocurrency, launched in 2009</a:t>
            </a:r>
          </a:p>
          <a:p>
            <a:pPr algn="ctr">
              <a:buFont typeface="Arial" panose="020B0604020202020204" pitchFamily="34" charset="0"/>
              <a:buChar char="•"/>
            </a:pPr>
            <a:endParaRPr lang="en-US" sz="1400" b="0" i="0" dirty="0">
              <a:solidFill>
                <a:srgbClr val="D1D2D3"/>
              </a:solidFill>
              <a:effectLst/>
              <a:highlight>
                <a:srgbClr val="222529"/>
              </a:highlight>
              <a:latin typeface="Slack-Lato"/>
            </a:endParaRP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291284"/>
            <a:ext cx="1752042" cy="430887"/>
          </a:xfrm>
          <a:prstGeom prst="rect">
            <a:avLst/>
          </a:prstGeom>
        </p:spPr>
        <p:txBody>
          <a:bodyPr wrap="square" lIns="0" tIns="0" rIns="0" bIns="0" anchor="t">
            <a:spAutoFit/>
          </a:bodyPr>
          <a:lstStyle/>
          <a:p>
            <a:pPr algn="l">
              <a:buFont typeface="Arial" panose="020B0604020202020204" pitchFamily="34" charset="0"/>
              <a:buChar char="•"/>
            </a:pPr>
            <a:r>
              <a:rPr lang="en-US" sz="1400" b="0" i="0" dirty="0">
                <a:solidFill>
                  <a:schemeClr val="bg1"/>
                </a:solidFill>
                <a:effectLst/>
                <a:latin typeface="Slack-Lato"/>
              </a:rPr>
              <a:t> Widely accepted and widely used</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8578448" y="-2912926"/>
            <a:ext cx="45719" cy="7208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20765"/>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Freeform 4344" descr="Icon of wrench. ">
            <a:extLst>
              <a:ext uri="{FF2B5EF4-FFF2-40B4-BE49-F238E27FC236}">
                <a16:creationId xmlns:a16="http://schemas.microsoft.com/office/drawing/2014/main" id="{B8C8B001-95E7-415E-7E1E-6C2F85318C27}"/>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aphicFrame>
        <p:nvGraphicFramePr>
          <p:cNvPr id="74" name="TextBox 1">
            <a:extLst>
              <a:ext uri="{FF2B5EF4-FFF2-40B4-BE49-F238E27FC236}">
                <a16:creationId xmlns:a16="http://schemas.microsoft.com/office/drawing/2014/main" id="{1BABEC07-ABF7-D54F-F741-6C28E621E0C6}"/>
              </a:ext>
            </a:extLst>
          </p:cNvPr>
          <p:cNvGraphicFramePr/>
          <p:nvPr>
            <p:extLst>
              <p:ext uri="{D42A27DB-BD31-4B8C-83A1-F6EECF244321}">
                <p14:modId xmlns:p14="http://schemas.microsoft.com/office/powerpoint/2010/main" val="32970845"/>
              </p:ext>
            </p:extLst>
          </p:nvPr>
        </p:nvGraphicFramePr>
        <p:xfrm>
          <a:off x="606582" y="1554500"/>
          <a:ext cx="10930761" cy="3939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3283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776019" y="374614"/>
            <a:ext cx="998425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82212"/>
            <a:ext cx="11734800" cy="8863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rPr>
              <a:t>Bitcoin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28" y="1767598"/>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FA4D735A-8F75-4E2A-8F1A-CC303B0718BA}"/>
              </a:ext>
            </a:extLst>
          </p:cNvPr>
          <p:cNvSpPr/>
          <p:nvPr/>
        </p:nvSpPr>
        <p:spPr>
          <a:xfrm>
            <a:off x="5316675" y="1274355"/>
            <a:ext cx="1371600" cy="246221"/>
          </a:xfrm>
          <a:prstGeom prst="rect">
            <a:avLst/>
          </a:prstGeom>
        </p:spPr>
        <p:txBody>
          <a:bodyPr wrap="square" lIns="0" tIns="0" rIns="0" bIns="0">
            <a:spAutoFit/>
          </a:bodyPr>
          <a:lstStyle/>
          <a:p>
            <a:pPr algn="ctr"/>
            <a:r>
              <a:rPr lang="en-US" sz="1600" b="1" dirty="0">
                <a:solidFill>
                  <a:schemeClr val="bg1"/>
                </a:solidFill>
              </a:rPr>
              <a:t>BTC </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187774"/>
            <a:ext cx="1752042" cy="646331"/>
          </a:xfrm>
          <a:prstGeom prst="rect">
            <a:avLst/>
          </a:prstGeom>
        </p:spPr>
        <p:txBody>
          <a:bodyPr wrap="square" lIns="0" tIns="0" rIns="0" bIns="0" anchor="t">
            <a:spAutoFit/>
          </a:bodyPr>
          <a:lstStyle/>
          <a:p>
            <a:pPr algn="l">
              <a:buFont typeface="Arial" panose="020B0604020202020204" pitchFamily="34" charset="0"/>
              <a:buChar char="•"/>
            </a:pPr>
            <a:endParaRPr lang="en-US" sz="1400" i="0" dirty="0">
              <a:solidFill>
                <a:schemeClr val="bg1"/>
              </a:solidFill>
              <a:effectLst/>
              <a:highlight>
                <a:srgbClr val="222529"/>
              </a:highlight>
              <a:latin typeface="Slack-Lato"/>
            </a:endParaRPr>
          </a:p>
          <a:p>
            <a:pPr algn="ctr">
              <a:buFont typeface="Arial" panose="020B0604020202020204" pitchFamily="34" charset="0"/>
              <a:buChar char="•"/>
            </a:pPr>
            <a:r>
              <a:rPr lang="en-US" sz="1400" i="0" dirty="0">
                <a:solidFill>
                  <a:schemeClr val="bg1"/>
                </a:solidFill>
                <a:effectLst/>
                <a:latin typeface="Slack-Lato"/>
              </a:rPr>
              <a:t> Limited supply of 21 million</a:t>
            </a:r>
          </a:p>
        </p:txBody>
      </p:sp>
      <p:sp>
        <p:nvSpPr>
          <p:cNvPr id="52" name="Rectangle 51">
            <a:extLst>
              <a:ext uri="{FF2B5EF4-FFF2-40B4-BE49-F238E27FC236}">
                <a16:creationId xmlns:a16="http://schemas.microsoft.com/office/drawing/2014/main" id="{A8534162-B6E2-4579-9DAD-AD8DE07459BC}"/>
              </a:ext>
            </a:extLst>
          </p:cNvPr>
          <p:cNvSpPr/>
          <p:nvPr/>
        </p:nvSpPr>
        <p:spPr>
          <a:xfrm>
            <a:off x="3020517" y="3132781"/>
            <a:ext cx="1752042" cy="1292662"/>
          </a:xfrm>
          <a:prstGeom prst="rect">
            <a:avLst/>
          </a:prstGeom>
        </p:spPr>
        <p:txBody>
          <a:bodyPr wrap="square" lIns="0" tIns="0" rIns="0" bIns="0" anchor="t">
            <a:spAutoFit/>
          </a:bodyPr>
          <a:lstStyle/>
          <a:p>
            <a:pPr algn="ctr"/>
            <a:endParaRPr lang="en-US" sz="1400" i="0" dirty="0">
              <a:solidFill>
                <a:srgbClr val="D1D2D3"/>
              </a:solidFill>
              <a:effectLst/>
              <a:highlight>
                <a:srgbClr val="222529"/>
              </a:highlight>
              <a:latin typeface="Slack-Lato"/>
            </a:endParaRPr>
          </a:p>
          <a:p>
            <a:pPr algn="ctr">
              <a:buFont typeface="Arial" panose="020B0604020202020204" pitchFamily="34" charset="0"/>
              <a:buChar char="•"/>
            </a:pPr>
            <a:r>
              <a:rPr lang="en-US" sz="1400" i="0" dirty="0">
                <a:solidFill>
                  <a:schemeClr val="bg1"/>
                </a:solidFill>
                <a:effectLst/>
                <a:latin typeface="Slack-Lato"/>
              </a:rPr>
              <a:t> The first and most well-known cryptocurrency, launched in 2009</a:t>
            </a:r>
          </a:p>
          <a:p>
            <a:pPr algn="ctr">
              <a:buFont typeface="Arial" panose="020B0604020202020204" pitchFamily="34" charset="0"/>
              <a:buChar char="•"/>
            </a:pPr>
            <a:endParaRPr lang="en-US" sz="1400" b="0" i="0" dirty="0">
              <a:solidFill>
                <a:srgbClr val="D1D2D3"/>
              </a:solidFill>
              <a:effectLst/>
              <a:highlight>
                <a:srgbClr val="222529"/>
              </a:highlight>
              <a:latin typeface="Slack-Lato"/>
            </a:endParaRP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291284"/>
            <a:ext cx="1752042" cy="430887"/>
          </a:xfrm>
          <a:prstGeom prst="rect">
            <a:avLst/>
          </a:prstGeom>
        </p:spPr>
        <p:txBody>
          <a:bodyPr wrap="square" lIns="0" tIns="0" rIns="0" bIns="0" anchor="t">
            <a:spAutoFit/>
          </a:bodyPr>
          <a:lstStyle/>
          <a:p>
            <a:pPr algn="l">
              <a:buFont typeface="Arial" panose="020B0604020202020204" pitchFamily="34" charset="0"/>
              <a:buChar char="•"/>
            </a:pPr>
            <a:r>
              <a:rPr lang="en-US" sz="1400" b="0" i="0" dirty="0">
                <a:solidFill>
                  <a:schemeClr val="bg1"/>
                </a:solidFill>
                <a:effectLst/>
                <a:latin typeface="Slack-Lato"/>
              </a:rPr>
              <a:t> Widely accepted and widely used</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8578448" y="-2912926"/>
            <a:ext cx="45719" cy="7208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20765"/>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Rectangle 2">
            <a:extLst>
              <a:ext uri="{FF2B5EF4-FFF2-40B4-BE49-F238E27FC236}">
                <a16:creationId xmlns:a16="http://schemas.microsoft.com/office/drawing/2014/main" id="{1258F16A-B9CB-E0A4-B331-6667B1686937}"/>
              </a:ext>
            </a:extLst>
          </p:cNvPr>
          <p:cNvSpPr/>
          <p:nvPr/>
        </p:nvSpPr>
        <p:spPr>
          <a:xfrm>
            <a:off x="7386775" y="2846407"/>
            <a:ext cx="1752042" cy="1723549"/>
          </a:xfrm>
          <a:prstGeom prst="rect">
            <a:avLst/>
          </a:prstGeom>
        </p:spPr>
        <p:txBody>
          <a:bodyPr wrap="square" lIns="0" tIns="0" rIns="0" bIns="0" anchor="t">
            <a:spAutoFit/>
          </a:bodyPr>
          <a:lstStyle/>
          <a:p>
            <a:pPr algn="l"/>
            <a:endParaRPr lang="en-US" sz="1400" b="0" i="0" dirty="0">
              <a:solidFill>
                <a:srgbClr val="D1D2D3"/>
              </a:solidFill>
              <a:effectLst/>
              <a:highlight>
                <a:srgbClr val="222529"/>
              </a:highlight>
              <a:latin typeface="Slack-Lato"/>
            </a:endParaRPr>
          </a:p>
          <a:p>
            <a:pPr algn="l">
              <a:buFont typeface="Arial" panose="020B0604020202020204" pitchFamily="34" charset="0"/>
              <a:buChar char="•"/>
            </a:pPr>
            <a:endParaRPr lang="en-US" sz="1400" b="0" i="0" dirty="0">
              <a:solidFill>
                <a:srgbClr val="D1D2D3"/>
              </a:solidFill>
              <a:effectLst/>
              <a:highlight>
                <a:srgbClr val="222529"/>
              </a:highlight>
              <a:latin typeface="Slack-Lato"/>
            </a:endParaRPr>
          </a:p>
          <a:p>
            <a:pPr algn="ctr">
              <a:buFont typeface="Arial" panose="020B0604020202020204" pitchFamily="34" charset="0"/>
              <a:buChar char="•"/>
            </a:pPr>
            <a:r>
              <a:rPr lang="en-US" sz="1400" i="0" dirty="0">
                <a:solidFill>
                  <a:schemeClr val="bg1"/>
                </a:solidFill>
                <a:effectLst/>
                <a:latin typeface="Slack-Lato"/>
              </a:rPr>
              <a:t> Considered a store of value and a medium of exchange</a:t>
            </a:r>
          </a:p>
          <a:p>
            <a:pPr algn="l">
              <a:buFont typeface="Arial" panose="020B0604020202020204" pitchFamily="34" charset="0"/>
              <a:buChar char="•"/>
            </a:pPr>
            <a:endParaRPr lang="en-US" sz="1400" dirty="0">
              <a:solidFill>
                <a:schemeClr val="bg1"/>
              </a:solidFill>
              <a:latin typeface="Slack-Lato"/>
            </a:endParaRPr>
          </a:p>
          <a:p>
            <a:pPr algn="l">
              <a:buFont typeface="Arial" panose="020B0604020202020204" pitchFamily="34" charset="0"/>
              <a:buChar char="•"/>
            </a:pPr>
            <a:r>
              <a:rPr lang="en-US" sz="1400" i="0" dirty="0">
                <a:solidFill>
                  <a:schemeClr val="bg1"/>
                </a:solidFill>
                <a:effectLst/>
                <a:latin typeface="Slack-Lato"/>
              </a:rPr>
              <a:t> Has the largest market capitalization (~$500B</a:t>
            </a:r>
            <a:r>
              <a:rPr lang="en-US" sz="1400" b="1" i="0" dirty="0">
                <a:solidFill>
                  <a:schemeClr val="bg1"/>
                </a:solidFill>
                <a:effectLst/>
                <a:latin typeface="Slack-Lato"/>
              </a:rPr>
              <a:t>)</a:t>
            </a:r>
          </a:p>
        </p:txBody>
      </p:sp>
      <p:sp>
        <p:nvSpPr>
          <p:cNvPr id="5" name="Freeform 4344" descr="Icon of wrench. ">
            <a:extLst>
              <a:ext uri="{FF2B5EF4-FFF2-40B4-BE49-F238E27FC236}">
                <a16:creationId xmlns:a16="http://schemas.microsoft.com/office/drawing/2014/main" id="{B8C8B001-95E7-415E-7E1E-6C2F85318C27}"/>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026" name="Picture 2" descr="Bitcoin Logo Transparent PNG - 1232x1231 - Free Download on NicePNG">
            <a:extLst>
              <a:ext uri="{FF2B5EF4-FFF2-40B4-BE49-F238E27FC236}">
                <a16:creationId xmlns:a16="http://schemas.microsoft.com/office/drawing/2014/main" id="{B0EC7D52-2C55-7661-9369-A8D5022A2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549" y="1946632"/>
            <a:ext cx="1371600" cy="143678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74736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0" y="990601"/>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a:endCxn id="11" idx="3"/>
          </p:cNvCxnSpPr>
          <p:nvPr/>
        </p:nvCxnSpPr>
        <p:spPr>
          <a:xfrm flipV="1">
            <a:off x="6684748" y="305923"/>
            <a:ext cx="5278652" cy="3914"/>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56624"/>
            <a:ext cx="11734800"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rPr>
              <a:t> Bitcoin Price Over One Year</a:t>
            </a:r>
            <a:endParaRPr lang="en-US" sz="3600" dirty="0">
              <a:solidFill>
                <a:srgbClr val="0070C0"/>
              </a:solidFill>
            </a:endParaRPr>
          </a:p>
        </p:txBody>
      </p:sp>
      <p:pic>
        <p:nvPicPr>
          <p:cNvPr id="3" name="Picture 2" descr="A graph with blue line&#10;&#10;Description automatically generated">
            <a:extLst>
              <a:ext uri="{FF2B5EF4-FFF2-40B4-BE49-F238E27FC236}">
                <a16:creationId xmlns:a16="http://schemas.microsoft.com/office/drawing/2014/main" id="{F1F710D8-4B22-CC82-862C-7182FB903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7605"/>
            <a:ext cx="12192000" cy="3511407"/>
          </a:xfrm>
          <a:prstGeom prst="rect">
            <a:avLst/>
          </a:prstGeom>
        </p:spPr>
      </p:pic>
    </p:spTree>
    <p:extLst>
      <p:ext uri="{BB962C8B-B14F-4D97-AF65-F5344CB8AC3E}">
        <p14:creationId xmlns:p14="http://schemas.microsoft.com/office/powerpoint/2010/main" val="510801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2475772" y="365152"/>
            <a:ext cx="9285140" cy="115125"/>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82212"/>
            <a:ext cx="11734800" cy="8863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rPr>
              <a:t>Dogecoin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28" y="1767598"/>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FA4D735A-8F75-4E2A-8F1A-CC303B0718BA}"/>
              </a:ext>
            </a:extLst>
          </p:cNvPr>
          <p:cNvSpPr/>
          <p:nvPr/>
        </p:nvSpPr>
        <p:spPr>
          <a:xfrm>
            <a:off x="5410201" y="1089320"/>
            <a:ext cx="1371600" cy="246221"/>
          </a:xfrm>
          <a:prstGeom prst="rect">
            <a:avLst/>
          </a:prstGeom>
        </p:spPr>
        <p:txBody>
          <a:bodyPr wrap="square" lIns="0" tIns="0" rIns="0" bIns="0">
            <a:spAutoFit/>
          </a:bodyPr>
          <a:lstStyle/>
          <a:p>
            <a:pPr algn="ctr"/>
            <a:r>
              <a:rPr lang="en-US" sz="1600" b="1" dirty="0">
                <a:solidFill>
                  <a:schemeClr val="bg1"/>
                </a:solidFill>
              </a:rPr>
              <a:t>DOGE          </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187774"/>
            <a:ext cx="1752042" cy="1077218"/>
          </a:xfrm>
          <a:prstGeom prst="rect">
            <a:avLst/>
          </a:prstGeom>
        </p:spPr>
        <p:txBody>
          <a:bodyPr wrap="square" lIns="0" tIns="0" rIns="0" bIns="0" anchor="t">
            <a:spAutoFit/>
          </a:bodyPr>
          <a:lstStyle/>
          <a:p>
            <a:pPr algn="l">
              <a:buFont typeface="Arial" panose="020B0604020202020204" pitchFamily="34" charset="0"/>
              <a:buChar char="•"/>
            </a:pPr>
            <a:endParaRPr lang="en-US" sz="1400" i="0" dirty="0">
              <a:solidFill>
                <a:schemeClr val="bg1"/>
              </a:solidFill>
              <a:effectLst/>
              <a:highlight>
                <a:srgbClr val="222529"/>
              </a:highlight>
              <a:latin typeface="Slack-Lato"/>
            </a:endParaRPr>
          </a:p>
          <a:p>
            <a:pPr algn="l">
              <a:buFont typeface="Arial" panose="020B0604020202020204" pitchFamily="34" charset="0"/>
              <a:buChar char="•"/>
            </a:pPr>
            <a:r>
              <a:rPr lang="en-US" sz="1400" b="0" i="0" dirty="0">
                <a:solidFill>
                  <a:schemeClr val="bg1"/>
                </a:solidFill>
                <a:effectLst/>
                <a:latin typeface="Slack-Lato"/>
              </a:rPr>
              <a:t> Infinite supply, with ~130 billion DOGE in circulation</a:t>
            </a:r>
          </a:p>
          <a:p>
            <a:pPr algn="ctr">
              <a:buFont typeface="Arial" panose="020B0604020202020204" pitchFamily="34" charset="0"/>
              <a:buChar char="•"/>
            </a:pPr>
            <a:endParaRPr lang="en-US" sz="1400" i="0" dirty="0">
              <a:solidFill>
                <a:schemeClr val="bg1"/>
              </a:solidFill>
              <a:effectLst/>
              <a:latin typeface="Slack-Lato"/>
            </a:endParaRPr>
          </a:p>
        </p:txBody>
      </p:sp>
      <p:sp>
        <p:nvSpPr>
          <p:cNvPr id="52" name="Rectangle 51">
            <a:extLst>
              <a:ext uri="{FF2B5EF4-FFF2-40B4-BE49-F238E27FC236}">
                <a16:creationId xmlns:a16="http://schemas.microsoft.com/office/drawing/2014/main" id="{A8534162-B6E2-4579-9DAD-AD8DE07459BC}"/>
              </a:ext>
            </a:extLst>
          </p:cNvPr>
          <p:cNvSpPr/>
          <p:nvPr/>
        </p:nvSpPr>
        <p:spPr>
          <a:xfrm>
            <a:off x="3020517" y="3132781"/>
            <a:ext cx="1752042" cy="1077218"/>
          </a:xfrm>
          <a:prstGeom prst="rect">
            <a:avLst/>
          </a:prstGeom>
        </p:spPr>
        <p:txBody>
          <a:bodyPr wrap="square" lIns="0" tIns="0" rIns="0" bIns="0" anchor="t">
            <a:spAutoFit/>
          </a:bodyPr>
          <a:lstStyle/>
          <a:p>
            <a:pPr algn="ctr"/>
            <a:endParaRPr lang="en-US" sz="1400" i="0" dirty="0">
              <a:solidFill>
                <a:srgbClr val="D1D2D3"/>
              </a:solidFill>
              <a:effectLst/>
              <a:highlight>
                <a:srgbClr val="222529"/>
              </a:highlight>
              <a:latin typeface="Slack-Lato"/>
            </a:endParaRPr>
          </a:p>
          <a:p>
            <a:pPr algn="l">
              <a:buFont typeface="Arial" panose="020B0604020202020204" pitchFamily="34" charset="0"/>
              <a:buChar char="•"/>
            </a:pPr>
            <a:r>
              <a:rPr lang="en-US" sz="1400" i="0" dirty="0">
                <a:solidFill>
                  <a:schemeClr val="bg1"/>
                </a:solidFill>
                <a:effectLst/>
                <a:latin typeface="Slack-Lato"/>
              </a:rPr>
              <a:t> </a:t>
            </a:r>
            <a:r>
              <a:rPr lang="en-US" sz="1400" b="0" i="0" dirty="0">
                <a:solidFill>
                  <a:schemeClr val="bg1"/>
                </a:solidFill>
                <a:effectLst/>
                <a:latin typeface="Slack-Lato"/>
              </a:rPr>
              <a:t>Launched in 2013 as a joke, but gained a large following</a:t>
            </a:r>
          </a:p>
          <a:p>
            <a:pPr algn="ctr">
              <a:buFont typeface="Arial" panose="020B0604020202020204" pitchFamily="34" charset="0"/>
              <a:buChar char="•"/>
            </a:pPr>
            <a:endParaRPr lang="en-US" sz="1400" b="0" i="0" dirty="0">
              <a:solidFill>
                <a:srgbClr val="D1D2D3"/>
              </a:solidFill>
              <a:effectLst/>
              <a:highlight>
                <a:srgbClr val="222529"/>
              </a:highlight>
              <a:latin typeface="Slack-Lato"/>
            </a:endParaRP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291284"/>
            <a:ext cx="1752042" cy="646331"/>
          </a:xfrm>
          <a:prstGeom prst="rect">
            <a:avLst/>
          </a:prstGeom>
        </p:spPr>
        <p:txBody>
          <a:bodyPr wrap="square" lIns="0" tIns="0" rIns="0" bIns="0" anchor="t">
            <a:spAutoFit/>
          </a:bodyPr>
          <a:lstStyle/>
          <a:p>
            <a:pPr algn="l">
              <a:buFont typeface="Arial" panose="020B0604020202020204" pitchFamily="34" charset="0"/>
              <a:buChar char="•"/>
            </a:pPr>
            <a:r>
              <a:rPr lang="en-US" sz="1400" b="0" i="0" dirty="0">
                <a:solidFill>
                  <a:schemeClr val="bg1"/>
                </a:solidFill>
                <a:effectLst/>
                <a:latin typeface="Slack-Lato"/>
              </a:rPr>
              <a:t> Community-driven, with a strong focus on charity and fundraising</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20765"/>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Rectangle 2">
            <a:extLst>
              <a:ext uri="{FF2B5EF4-FFF2-40B4-BE49-F238E27FC236}">
                <a16:creationId xmlns:a16="http://schemas.microsoft.com/office/drawing/2014/main" id="{1258F16A-B9CB-E0A4-B331-6667B1686937}"/>
              </a:ext>
            </a:extLst>
          </p:cNvPr>
          <p:cNvSpPr/>
          <p:nvPr/>
        </p:nvSpPr>
        <p:spPr>
          <a:xfrm>
            <a:off x="7386775" y="2846407"/>
            <a:ext cx="1752042" cy="1077218"/>
          </a:xfrm>
          <a:prstGeom prst="rect">
            <a:avLst/>
          </a:prstGeom>
        </p:spPr>
        <p:txBody>
          <a:bodyPr wrap="square" lIns="0" tIns="0" rIns="0" bIns="0" anchor="t">
            <a:spAutoFit/>
          </a:bodyPr>
          <a:lstStyle/>
          <a:p>
            <a:pPr algn="l"/>
            <a:endParaRPr lang="en-US" sz="1400" b="0" i="0" dirty="0">
              <a:solidFill>
                <a:srgbClr val="D1D2D3"/>
              </a:solidFill>
              <a:effectLst/>
              <a:highlight>
                <a:srgbClr val="222529"/>
              </a:highlight>
              <a:latin typeface="Slack-Lato"/>
            </a:endParaRPr>
          </a:p>
          <a:p>
            <a:pPr algn="l">
              <a:buFont typeface="Arial" panose="020B0604020202020204" pitchFamily="34" charset="0"/>
              <a:buChar char="•"/>
            </a:pPr>
            <a:endParaRPr lang="en-US" sz="1400" b="0" i="0" dirty="0">
              <a:solidFill>
                <a:srgbClr val="D1D2D3"/>
              </a:solidFill>
              <a:effectLst/>
              <a:highlight>
                <a:srgbClr val="222529"/>
              </a:highlight>
              <a:latin typeface="Slack-Lato"/>
            </a:endParaRPr>
          </a:p>
          <a:p>
            <a:pPr algn="l">
              <a:buFont typeface="Arial" panose="020B0604020202020204" pitchFamily="34" charset="0"/>
              <a:buChar char="•"/>
            </a:pPr>
            <a:r>
              <a:rPr lang="en-US" sz="1400" b="0" i="0" dirty="0">
                <a:solidFill>
                  <a:schemeClr val="bg1"/>
                </a:solidFill>
                <a:effectLst/>
                <a:latin typeface="Slack-Lato"/>
              </a:rPr>
              <a:t> Fast block time            (~1 minute) and low transaction fees</a:t>
            </a:r>
          </a:p>
        </p:txBody>
      </p:sp>
      <p:sp>
        <p:nvSpPr>
          <p:cNvPr id="5" name="Freeform 4344" descr="Icon of wrench. ">
            <a:extLst>
              <a:ext uri="{FF2B5EF4-FFF2-40B4-BE49-F238E27FC236}">
                <a16:creationId xmlns:a16="http://schemas.microsoft.com/office/drawing/2014/main" id="{B8C8B001-95E7-415E-7E1E-6C2F85318C27}"/>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4" name="Picture 3">
            <a:extLst>
              <a:ext uri="{FF2B5EF4-FFF2-40B4-BE49-F238E27FC236}">
                <a16:creationId xmlns:a16="http://schemas.microsoft.com/office/drawing/2014/main" id="{D6AFDED7-63B0-9063-89E8-519821ECEFE4}"/>
              </a:ext>
            </a:extLst>
          </p:cNvPr>
          <p:cNvPicPr>
            <a:picLocks noChangeAspect="1"/>
          </p:cNvPicPr>
          <p:nvPr/>
        </p:nvPicPr>
        <p:blipFill>
          <a:blip r:embed="rId3"/>
          <a:stretch>
            <a:fillRect/>
          </a:stretch>
        </p:blipFill>
        <p:spPr>
          <a:xfrm rot="10800000" flipH="1" flipV="1">
            <a:off x="5344226" y="1939636"/>
            <a:ext cx="1485158" cy="148515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37400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0" y="990601"/>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166919" y="305923"/>
            <a:ext cx="492622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56624"/>
            <a:ext cx="11734800" cy="4985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rPr>
              <a:t>Dogecoin Price Over One Year</a:t>
            </a:r>
            <a:endParaRPr lang="en-US" sz="3600" dirty="0">
              <a:solidFill>
                <a:srgbClr val="0070C0"/>
              </a:solidFill>
            </a:endParaRPr>
          </a:p>
        </p:txBody>
      </p:sp>
      <p:pic>
        <p:nvPicPr>
          <p:cNvPr id="6" name="Picture 5" descr="A graph with green line&#10;&#10;Description automatically generated">
            <a:extLst>
              <a:ext uri="{FF2B5EF4-FFF2-40B4-BE49-F238E27FC236}">
                <a16:creationId xmlns:a16="http://schemas.microsoft.com/office/drawing/2014/main" id="{57E22FEA-2362-C35C-93C6-E2CA16AC9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1"/>
            <a:ext cx="12192000" cy="3511410"/>
          </a:xfrm>
          <a:prstGeom prst="rect">
            <a:avLst/>
          </a:prstGeom>
        </p:spPr>
      </p:pic>
    </p:spTree>
    <p:extLst>
      <p:ext uri="{BB962C8B-B14F-4D97-AF65-F5344CB8AC3E}">
        <p14:creationId xmlns:p14="http://schemas.microsoft.com/office/powerpoint/2010/main" val="154748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2409825" y="374617"/>
            <a:ext cx="955357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94244"/>
            <a:ext cx="11734800" cy="9971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rPr>
              <a:t>Ethereum</a:t>
            </a:r>
            <a:br>
              <a:rPr lang="en-US" sz="3600" dirty="0">
                <a:solidFill>
                  <a:srgbClr val="0070C0"/>
                </a:solidFill>
              </a:rPr>
            </a:br>
            <a:endParaRPr lang="en-US" sz="3600" dirty="0">
              <a:solidFill>
                <a:srgbClr val="0070C0"/>
              </a:solidFill>
            </a:endParaRPr>
          </a:p>
        </p:txBody>
      </p: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8" y="2631260"/>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28" y="1767598"/>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FA4D735A-8F75-4E2A-8F1A-CC303B0718BA}"/>
              </a:ext>
            </a:extLst>
          </p:cNvPr>
          <p:cNvSpPr/>
          <p:nvPr/>
        </p:nvSpPr>
        <p:spPr>
          <a:xfrm>
            <a:off x="5410201" y="1366403"/>
            <a:ext cx="1371600" cy="246221"/>
          </a:xfrm>
          <a:prstGeom prst="rect">
            <a:avLst/>
          </a:prstGeom>
        </p:spPr>
        <p:txBody>
          <a:bodyPr wrap="square" lIns="0" tIns="0" rIns="0" bIns="0">
            <a:spAutoFit/>
          </a:bodyPr>
          <a:lstStyle/>
          <a:p>
            <a:pPr algn="ctr"/>
            <a:r>
              <a:rPr lang="en-US" sz="1600" b="1" dirty="0">
                <a:solidFill>
                  <a:schemeClr val="bg1"/>
                </a:solidFill>
              </a:rPr>
              <a:t>ETH </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187774"/>
            <a:ext cx="1752042" cy="1077218"/>
          </a:xfrm>
          <a:prstGeom prst="rect">
            <a:avLst/>
          </a:prstGeom>
        </p:spPr>
        <p:txBody>
          <a:bodyPr wrap="square" lIns="0" tIns="0" rIns="0" bIns="0" anchor="t">
            <a:spAutoFit/>
          </a:bodyPr>
          <a:lstStyle/>
          <a:p>
            <a:pPr algn="l">
              <a:buFont typeface="Arial" panose="020B0604020202020204" pitchFamily="34" charset="0"/>
              <a:buChar char="•"/>
            </a:pPr>
            <a:endParaRPr lang="en-US" sz="1400" i="0" dirty="0">
              <a:solidFill>
                <a:schemeClr val="bg1"/>
              </a:solidFill>
              <a:effectLst/>
              <a:latin typeface="Slack-Lato"/>
            </a:endParaRPr>
          </a:p>
          <a:p>
            <a:pPr algn="l">
              <a:buFont typeface="Arial" panose="020B0604020202020204" pitchFamily="34" charset="0"/>
              <a:buChar char="•"/>
            </a:pPr>
            <a:r>
              <a:rPr lang="en-US" sz="1400" b="0" i="0" dirty="0">
                <a:solidFill>
                  <a:schemeClr val="bg1"/>
                </a:solidFill>
                <a:effectLst/>
                <a:latin typeface="Slack-Lato"/>
              </a:rPr>
              <a:t> Has a larger supply than BTC, with ~120 million ETH in circulation</a:t>
            </a:r>
          </a:p>
        </p:txBody>
      </p:sp>
      <p:sp>
        <p:nvSpPr>
          <p:cNvPr id="52" name="Rectangle 51">
            <a:extLst>
              <a:ext uri="{FF2B5EF4-FFF2-40B4-BE49-F238E27FC236}">
                <a16:creationId xmlns:a16="http://schemas.microsoft.com/office/drawing/2014/main" id="{A8534162-B6E2-4579-9DAD-AD8DE07459BC}"/>
              </a:ext>
            </a:extLst>
          </p:cNvPr>
          <p:cNvSpPr/>
          <p:nvPr/>
        </p:nvSpPr>
        <p:spPr>
          <a:xfrm>
            <a:off x="3020517" y="3132781"/>
            <a:ext cx="1752042" cy="1077218"/>
          </a:xfrm>
          <a:prstGeom prst="rect">
            <a:avLst/>
          </a:prstGeom>
        </p:spPr>
        <p:txBody>
          <a:bodyPr wrap="square" lIns="0" tIns="0" rIns="0" bIns="0" anchor="t">
            <a:spAutoFit/>
          </a:bodyPr>
          <a:lstStyle/>
          <a:p>
            <a:pPr algn="ctr"/>
            <a:endParaRPr lang="en-US" sz="1400" i="0" dirty="0">
              <a:solidFill>
                <a:srgbClr val="D1D2D3"/>
              </a:solidFill>
              <a:effectLst/>
              <a:highlight>
                <a:srgbClr val="222529"/>
              </a:highlight>
              <a:latin typeface="Slack-Lato"/>
            </a:endParaRPr>
          </a:p>
          <a:p>
            <a:pPr algn="l">
              <a:buFont typeface="Arial" panose="020B0604020202020204" pitchFamily="34" charset="0"/>
              <a:buChar char="•"/>
            </a:pPr>
            <a:r>
              <a:rPr lang="en-US" sz="1400" i="0" dirty="0">
                <a:solidFill>
                  <a:schemeClr val="bg1"/>
                </a:solidFill>
                <a:effectLst/>
                <a:latin typeface="Slack-Lato"/>
              </a:rPr>
              <a:t> </a:t>
            </a:r>
            <a:r>
              <a:rPr lang="en-US" sz="1400" b="0" i="0" dirty="0">
                <a:solidFill>
                  <a:schemeClr val="bg1"/>
                </a:solidFill>
                <a:effectLst/>
                <a:latin typeface="Slack-Lato"/>
              </a:rPr>
              <a:t>Launched in 2015, second-largest market capitalization (~$200B)</a:t>
            </a:r>
          </a:p>
          <a:p>
            <a:pPr algn="ctr">
              <a:buFont typeface="Arial" panose="020B0604020202020204" pitchFamily="34" charset="0"/>
              <a:buChar char="•"/>
            </a:pPr>
            <a:endParaRPr lang="en-US" sz="1400" b="0" i="0" dirty="0">
              <a:solidFill>
                <a:srgbClr val="D1D2D3"/>
              </a:solidFill>
              <a:effectLst/>
              <a:highlight>
                <a:srgbClr val="222529"/>
              </a:highlight>
              <a:latin typeface="Slack-Lato"/>
            </a:endParaRP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291284"/>
            <a:ext cx="1752042" cy="861774"/>
          </a:xfrm>
          <a:prstGeom prst="rect">
            <a:avLst/>
          </a:prstGeom>
        </p:spPr>
        <p:txBody>
          <a:bodyPr wrap="square" lIns="0" tIns="0" rIns="0" bIns="0" anchor="t">
            <a:spAutoFit/>
          </a:bodyPr>
          <a:lstStyle/>
          <a:p>
            <a:pPr algn="l">
              <a:buFont typeface="Arial" panose="020B0604020202020204" pitchFamily="34" charset="0"/>
              <a:buChar char="•"/>
            </a:pPr>
            <a:r>
              <a:rPr lang="en-US" sz="1400" b="0" i="0" dirty="0">
                <a:solidFill>
                  <a:schemeClr val="bg1"/>
                </a:solidFill>
                <a:effectLst/>
                <a:latin typeface="Slack-Lato"/>
              </a:rPr>
              <a:t> Fastest block time among the three (~15 seconds)</a:t>
            </a:r>
          </a:p>
          <a:p>
            <a:pPr algn="l">
              <a:buFont typeface="Arial" panose="020B0604020202020204" pitchFamily="34" charset="0"/>
              <a:buChar char="•"/>
            </a:pPr>
            <a:endParaRPr lang="en-US" sz="1400" b="0" i="0" dirty="0">
              <a:solidFill>
                <a:schemeClr val="bg1"/>
              </a:solidFill>
              <a:effectLst/>
              <a:latin typeface="Slack-Lato"/>
            </a:endParaRP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20765"/>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Rectangle 2">
            <a:extLst>
              <a:ext uri="{FF2B5EF4-FFF2-40B4-BE49-F238E27FC236}">
                <a16:creationId xmlns:a16="http://schemas.microsoft.com/office/drawing/2014/main" id="{1258F16A-B9CB-E0A4-B331-6667B1686937}"/>
              </a:ext>
            </a:extLst>
          </p:cNvPr>
          <p:cNvSpPr/>
          <p:nvPr/>
        </p:nvSpPr>
        <p:spPr>
          <a:xfrm>
            <a:off x="7386775" y="2846407"/>
            <a:ext cx="1752042" cy="1938992"/>
          </a:xfrm>
          <a:prstGeom prst="rect">
            <a:avLst/>
          </a:prstGeom>
        </p:spPr>
        <p:txBody>
          <a:bodyPr wrap="square" lIns="0" tIns="0" rIns="0" bIns="0" anchor="t">
            <a:spAutoFit/>
          </a:bodyPr>
          <a:lstStyle/>
          <a:p>
            <a:pPr algn="l"/>
            <a:endParaRPr lang="en-US" sz="1400" b="0" i="0" dirty="0">
              <a:solidFill>
                <a:srgbClr val="D1D2D3"/>
              </a:solidFill>
              <a:effectLst/>
              <a:highlight>
                <a:srgbClr val="222529"/>
              </a:highlight>
              <a:latin typeface="Slack-Lato"/>
            </a:endParaRPr>
          </a:p>
          <a:p>
            <a:pPr algn="l">
              <a:buFont typeface="Arial" panose="020B0604020202020204" pitchFamily="34" charset="0"/>
              <a:buChar char="•"/>
            </a:pPr>
            <a:endParaRPr lang="en-US" sz="1400" b="0" i="0" dirty="0">
              <a:solidFill>
                <a:schemeClr val="bg1"/>
              </a:solidFill>
              <a:effectLst/>
              <a:latin typeface="Slack-Lato"/>
            </a:endParaRPr>
          </a:p>
          <a:p>
            <a:pPr algn="l">
              <a:buFont typeface="Arial" panose="020B0604020202020204" pitchFamily="34" charset="0"/>
              <a:buChar char="•"/>
            </a:pPr>
            <a:r>
              <a:rPr lang="en-US" sz="1400" b="0" i="0" dirty="0">
                <a:solidFill>
                  <a:schemeClr val="bg1"/>
                </a:solidFill>
                <a:effectLst/>
                <a:latin typeface="Slack-Lato"/>
              </a:rPr>
              <a:t> Programmable blockchain, enabling smart contracts and decentralized  applications (</a:t>
            </a:r>
            <a:r>
              <a:rPr lang="en-US" sz="1400" b="0" i="0" dirty="0" err="1">
                <a:solidFill>
                  <a:schemeClr val="bg1"/>
                </a:solidFill>
                <a:effectLst/>
                <a:latin typeface="Slack-Lato"/>
              </a:rPr>
              <a:t>dApps</a:t>
            </a:r>
            <a:r>
              <a:rPr lang="en-US" sz="1400" b="0" i="0" dirty="0">
                <a:solidFill>
                  <a:schemeClr val="bg1"/>
                </a:solidFill>
                <a:effectLst/>
                <a:latin typeface="Slack-Lato"/>
              </a:rPr>
              <a:t>)</a:t>
            </a:r>
          </a:p>
          <a:p>
            <a:pPr algn="l">
              <a:buFont typeface="Arial" panose="020B0604020202020204" pitchFamily="34" charset="0"/>
              <a:buChar char="•"/>
            </a:pPr>
            <a:endParaRPr lang="en-US" sz="1400" dirty="0">
              <a:solidFill>
                <a:schemeClr val="bg1"/>
              </a:solidFill>
              <a:latin typeface="Slack-Lato"/>
            </a:endParaRPr>
          </a:p>
          <a:p>
            <a:pPr algn="l">
              <a:buFont typeface="Arial" panose="020B0604020202020204" pitchFamily="34" charset="0"/>
              <a:buChar char="•"/>
            </a:pPr>
            <a:endParaRPr lang="en-US" sz="1400" b="0" i="0" dirty="0">
              <a:solidFill>
                <a:schemeClr val="bg1"/>
              </a:solidFill>
              <a:effectLst/>
              <a:latin typeface="Slack-Lato"/>
            </a:endParaRPr>
          </a:p>
        </p:txBody>
      </p:sp>
      <p:sp>
        <p:nvSpPr>
          <p:cNvPr id="5" name="Freeform 4344" descr="Icon of wrench. ">
            <a:extLst>
              <a:ext uri="{FF2B5EF4-FFF2-40B4-BE49-F238E27FC236}">
                <a16:creationId xmlns:a16="http://schemas.microsoft.com/office/drawing/2014/main" id="{B8C8B001-95E7-415E-7E1E-6C2F85318C27}"/>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4" name="Picture 3">
            <a:extLst>
              <a:ext uri="{FF2B5EF4-FFF2-40B4-BE49-F238E27FC236}">
                <a16:creationId xmlns:a16="http://schemas.microsoft.com/office/drawing/2014/main" id="{546DA692-A749-0F40-0387-EAF9B26B05E2}"/>
              </a:ext>
            </a:extLst>
          </p:cNvPr>
          <p:cNvPicPr>
            <a:picLocks noChangeAspect="1"/>
          </p:cNvPicPr>
          <p:nvPr/>
        </p:nvPicPr>
        <p:blipFill>
          <a:blip r:embed="rId3"/>
          <a:stretch>
            <a:fillRect/>
          </a:stretch>
        </p:blipFill>
        <p:spPr>
          <a:xfrm>
            <a:off x="5382979" y="2135800"/>
            <a:ext cx="1401727" cy="140172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90852290"/>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4592</TotalTime>
  <Words>1585</Words>
  <Application>Microsoft Macintosh PowerPoint</Application>
  <PresentationFormat>Widescreen</PresentationFormat>
  <Paragraphs>229</Paragraphs>
  <Slides>24</Slides>
  <Notes>22</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Calibri</vt:lpstr>
      <vt:lpstr>Century Gothic</vt:lpstr>
      <vt:lpstr>Georgia</vt:lpstr>
      <vt:lpstr>Optimistic</vt:lpstr>
      <vt:lpstr>Segoe UI</vt:lpstr>
      <vt:lpstr>Segoe UI Light</vt:lpstr>
      <vt:lpstr>Slack-Lato</vt:lpstr>
      <vt:lpstr>Wingdings</vt:lpstr>
      <vt:lpstr>Office Theme</vt:lpstr>
      <vt:lpstr> Market Comparison: Bitcoin, Ethereum, and Dogecoin Group 2: Catina Wright, Maggie Rosen, Sravya Kottisa, Kevin Arawattigi</vt:lpstr>
      <vt:lpstr>Project analysis slide 3</vt:lpstr>
      <vt:lpstr>Project analysis slide 3</vt:lpstr>
      <vt:lpstr>Project analysis slide 3</vt:lpstr>
      <vt:lpstr>Project analysis slide 3</vt:lpstr>
      <vt:lpstr>Project analysis slide 5</vt:lpstr>
      <vt:lpstr>Project analysis slide 3</vt:lpstr>
      <vt:lpstr>Project analysis slide 5</vt:lpstr>
      <vt:lpstr>Project analysis slide 3</vt:lpstr>
      <vt:lpstr>Project analysis slide 5</vt:lpstr>
      <vt:lpstr>Project analysis slide 6</vt:lpstr>
      <vt:lpstr>Project analysis slide 5</vt:lpstr>
      <vt:lpstr>Project analysis slide 5</vt:lpstr>
      <vt:lpstr>Project analysis slide 5</vt:lpstr>
      <vt:lpstr>Project analysis slide 5</vt:lpstr>
      <vt:lpstr>Project analysis slide 5</vt:lpstr>
      <vt:lpstr>Project analysis slide 5</vt:lpstr>
      <vt:lpstr>Project analysis slide 5</vt:lpstr>
      <vt:lpstr>Thank You</vt:lpstr>
      <vt:lpstr>Outline (delete once complete)</vt:lpstr>
      <vt:lpstr>PowerPoint Presentation</vt:lpstr>
      <vt:lpstr>Project analysis slide 5</vt:lpstr>
      <vt:lpstr>Project analysis slide 5</vt:lpstr>
      <vt:lpstr>Project analysis slide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Comparison: Bitcoin, Ethereum, and Dogecoin Presentation: Group 2</dc:title>
  <dc:creator>C Wright</dc:creator>
  <cp:lastModifiedBy>Sravya Kottisa (skottisa)</cp:lastModifiedBy>
  <cp:revision>24</cp:revision>
  <dcterms:created xsi:type="dcterms:W3CDTF">2024-05-12T20:36:24Z</dcterms:created>
  <dcterms:modified xsi:type="dcterms:W3CDTF">2024-05-16T22:42:42Z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